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6" r:id="rId2"/>
    <p:sldId id="256" r:id="rId3"/>
    <p:sldId id="264" r:id="rId4"/>
    <p:sldId id="266" r:id="rId5"/>
    <p:sldId id="271" r:id="rId6"/>
    <p:sldId id="273" r:id="rId7"/>
    <p:sldId id="270" r:id="rId8"/>
    <p:sldId id="274" r:id="rId9"/>
    <p:sldId id="260" r:id="rId10"/>
    <p:sldId id="259" r:id="rId11"/>
    <p:sldId id="258" r:id="rId12"/>
    <p:sldId id="261" r:id="rId13"/>
    <p:sldId id="262" r:id="rId14"/>
    <p:sldId id="263" r:id="rId15"/>
    <p:sldId id="269" r:id="rId16"/>
    <p:sldId id="268" r:id="rId17"/>
    <p:sldId id="267" r:id="rId18"/>
    <p:sldId id="275"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B44B"/>
    <a:srgbClr val="21FF06"/>
    <a:srgbClr val="FFFF0A"/>
    <a:srgbClr val="FFD709"/>
    <a:srgbClr val="083E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70496" autoAdjust="0"/>
  </p:normalViewPr>
  <p:slideViewPr>
    <p:cSldViewPr snapToGrid="0" snapToObjects="1">
      <p:cViewPr varScale="1">
        <p:scale>
          <a:sx n="50" d="100"/>
          <a:sy n="50" d="100"/>
        </p:scale>
        <p:origin x="-10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3D63A-3274-A24A-89D0-1A00DE593C85}" type="datetimeFigureOut">
              <a:rPr lang="it-IT" smtClean="0"/>
              <a:t>10/07/19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8F129-E295-1B45-9492-4849BBB54EC8}" type="slidenum">
              <a:rPr lang="it-IT" smtClean="0"/>
              <a:t>‹n.›</a:t>
            </a:fld>
            <a:endParaRPr lang="it-IT"/>
          </a:p>
        </p:txBody>
      </p:sp>
    </p:spTree>
    <p:extLst>
      <p:ext uri="{BB962C8B-B14F-4D97-AF65-F5344CB8AC3E}">
        <p14:creationId xmlns:p14="http://schemas.microsoft.com/office/powerpoint/2010/main" val="2852528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s://www.europaverde.it/garantire-libero-accesso-allistruzione-stage-retribuiti-e-posti-di-lavoro-dignitosi-per-i-giovani/" TargetMode="External"/><Relationship Id="rId12" Type="http://schemas.openxmlformats.org/officeDocument/2006/relationships/hyperlink" Target="https://www.europaverde.it/combattere-per-la-giustizia-fiscale-riconoscendo-le-trasformazioni-del-lavoro/" TargetMode="External"/><Relationship Id="rId13" Type="http://schemas.openxmlformats.org/officeDocument/2006/relationships/hyperlink" Target="https://www.europaverde.it/sostenere-la-parita-di-genere-combattere-la-violenza-sulle-donne/" TargetMode="External"/><Relationship Id="rId14" Type="http://schemas.openxmlformats.org/officeDocument/2006/relationships/hyperlink" Target="https://www.europaverde.it/bloccare-le-esportazioni-di-armi-ai-depositi-e-ai-paesi-in-guerra-e-promuovere-pace-e-sviluppo/" TargetMode="External"/><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europaverde.it/combattere-il-cambiamento-climatico-eliminando-gradualmente-il-carbone-promuovendo-lefficienza-energetica-e-passando-al-100-delle-energie-rinnovabili/" TargetMode="External"/><Relationship Id="rId4" Type="http://schemas.openxmlformats.org/officeDocument/2006/relationships/hyperlink" Target="https://www.europaverde.it/investire-nelleconomia-verde-nella-ricerca-e-nellinnovazione/" TargetMode="External"/><Relationship Id="rId5" Type="http://schemas.openxmlformats.org/officeDocument/2006/relationships/hyperlink" Target="https://www.europaverde.it/garantire-un-reddito-minimo-dignitoso-nei-paesi-membri/" TargetMode="External"/><Relationship Id="rId6" Type="http://schemas.openxmlformats.org/officeDocument/2006/relationships/hyperlink" Target="https://www.europaverde.it/sostenere-la-giustizia-i-diritti-fondamentali-la-trasparenza-e-combattere-la-corruzione/" TargetMode="External"/><Relationship Id="rId7" Type="http://schemas.openxmlformats.org/officeDocument/2006/relationships/hyperlink" Target="https://www.europaverde.it/difendere-il-diritto-di-asilo-e-istituire-canali-legali-e-sicuri-per-lemigrazione/" TargetMode="External"/><Relationship Id="rId8" Type="http://schemas.openxmlformats.org/officeDocument/2006/relationships/hyperlink" Target="https://www.europaverde.it/rendere-il-treno-la-vera-alternativa-allaereo-in-europa/" TargetMode="External"/><Relationship Id="rId9" Type="http://schemas.openxmlformats.org/officeDocument/2006/relationships/hyperlink" Target="https://www.europaverde.it/proteggere-la-salute-dei-cittadini-laria-lacqua-ed-eliminare-i-rifiuti-di-plastica/" TargetMode="External"/><Relationship Id="rId10" Type="http://schemas.openxmlformats.org/officeDocument/2006/relationships/hyperlink" Target="https://www.europaverde.it/promuovere-cibo-locale-senza-pesticidi-e-ogm-allevare-animali-senza-crudelt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google.com/url?sa=t&amp;rct=j&amp;q=&amp;esrc=s&amp;source=web&amp;cd=1&amp;cad=rja&amp;uact=8&amp;ved=2ahUKEwjBnbyOg6jjAhUFtnEKHQmuBnYQFjAAegQIBRAB&amp;url=http://www.isprambiente.gov.it/it/temi/suolo-e-territorio/il-consumo-di-suolo&amp;usg=AOvVaw1-VN0ke2HvZMeu3CVggss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https</a:t>
            </a:r>
            <a:r>
              <a:rPr lang="it-IT" dirty="0" smtClean="0"/>
              <a:t>://</a:t>
            </a:r>
            <a:r>
              <a:rPr lang="it-IT" dirty="0" err="1" smtClean="0"/>
              <a:t>www.europaverde.it</a:t>
            </a:r>
            <a:r>
              <a:rPr lang="it-IT" dirty="0" smtClean="0"/>
              <a:t>/programma/</a:t>
            </a:r>
          </a:p>
          <a:p>
            <a:endParaRPr lang="it-IT" dirty="0" smtClean="0"/>
          </a:p>
          <a:p>
            <a:r>
              <a:rPr lang="it-IT" sz="1200" b="1" kern="1200" dirty="0" smtClean="0">
                <a:solidFill>
                  <a:schemeClr val="tx1"/>
                </a:solidFill>
                <a:latin typeface="+mn-lt"/>
                <a:ea typeface="+mn-ea"/>
                <a:cs typeface="+mn-cs"/>
              </a:rPr>
              <a:t>12 PRIORITÀ PER CAMBIARE L’EUROPA</a:t>
            </a:r>
          </a:p>
          <a:p>
            <a:endParaRPr lang="it-IT" sz="1200" b="0" kern="1200" dirty="0" smtClean="0">
              <a:solidFill>
                <a:schemeClr val="tx1"/>
              </a:solidFill>
              <a:latin typeface="+mn-lt"/>
              <a:ea typeface="+mn-ea"/>
              <a:cs typeface="+mn-cs"/>
            </a:endParaRPr>
          </a:p>
          <a:p>
            <a:r>
              <a:rPr lang="it-IT" sz="1200" b="1" kern="1200" dirty="0" smtClean="0">
                <a:solidFill>
                  <a:schemeClr val="tx1"/>
                </a:solidFill>
                <a:latin typeface="+mn-lt"/>
                <a:ea typeface="+mn-ea"/>
                <a:cs typeface="+mn-cs"/>
              </a:rPr>
              <a:t>Che cosa faremo</a:t>
            </a:r>
          </a:p>
          <a:p>
            <a:r>
              <a:rPr lang="it-IT" sz="1200" b="0" kern="1200" dirty="0" smtClean="0">
                <a:solidFill>
                  <a:schemeClr val="tx1"/>
                </a:solidFill>
                <a:latin typeface="+mn-lt"/>
                <a:ea typeface="+mn-ea"/>
                <a:cs typeface="+mn-cs"/>
              </a:rPr>
              <a:t>Per un’Europa sempre più verde</a:t>
            </a:r>
          </a:p>
          <a:p>
            <a:endParaRPr lang="it-IT" sz="1200" b="0" kern="1200" dirty="0" smtClean="0">
              <a:solidFill>
                <a:schemeClr val="tx1"/>
              </a:solidFill>
              <a:latin typeface="+mn-lt"/>
              <a:ea typeface="+mn-ea"/>
              <a:cs typeface="+mn-cs"/>
            </a:endParaRPr>
          </a:p>
          <a:p>
            <a:r>
              <a:rPr lang="it-IT" sz="1200" b="1" kern="1200" dirty="0" smtClean="0">
                <a:solidFill>
                  <a:schemeClr val="tx1"/>
                </a:solidFill>
                <a:latin typeface="+mn-lt"/>
                <a:ea typeface="+mn-ea"/>
                <a:cs typeface="+mn-cs"/>
              </a:rPr>
              <a:t>1 </a:t>
            </a:r>
            <a:r>
              <a:rPr lang="it-IT" sz="1200" b="1" kern="1200" dirty="0" smtClean="0">
                <a:solidFill>
                  <a:schemeClr val="tx1"/>
                </a:solidFill>
                <a:latin typeface="+mn-lt"/>
                <a:ea typeface="+mn-ea"/>
                <a:cs typeface="+mn-cs"/>
                <a:hlinkClick r:id="rId3"/>
              </a:rPr>
              <a:t>Ambiente</a:t>
            </a:r>
          </a:p>
          <a:p>
            <a:r>
              <a:rPr lang="it-IT" sz="1200" b="0" kern="1200" dirty="0" smtClean="0">
                <a:solidFill>
                  <a:schemeClr val="tx1"/>
                </a:solidFill>
                <a:latin typeface="+mn-lt"/>
                <a:ea typeface="+mn-ea"/>
                <a:cs typeface="+mn-cs"/>
              </a:rPr>
              <a:t>Combattere i cambiamenti climatici, eliminando per gradi l’energia fossile, e promuovendo l’efficienza energetica per arrivare al 100 % di fonti rinnovabili.</a:t>
            </a:r>
          </a:p>
          <a:p>
            <a:r>
              <a:rPr lang="it-IT" sz="1200" b="0" kern="1200" dirty="0" smtClean="0">
                <a:solidFill>
                  <a:schemeClr val="tx1"/>
                </a:solidFill>
                <a:latin typeface="+mn-lt"/>
                <a:ea typeface="+mn-ea"/>
                <a:cs typeface="+mn-cs"/>
              </a:rPr>
              <a:t>Tutelare i parchi e la biodiversità.</a:t>
            </a:r>
          </a:p>
          <a:p>
            <a:r>
              <a:rPr lang="it-IT" sz="1200" b="0" kern="1200" dirty="0" smtClean="0">
                <a:solidFill>
                  <a:schemeClr val="tx1"/>
                </a:solidFill>
                <a:latin typeface="+mn-lt"/>
                <a:ea typeface="+mn-ea"/>
                <a:cs typeface="+mn-cs"/>
                <a:hlinkClick r:id="rId3"/>
              </a:rPr>
              <a:t>Approfondisci Ambiente</a:t>
            </a:r>
          </a:p>
          <a:p>
            <a:r>
              <a:rPr lang="it-IT" sz="1200" b="1" kern="1200" dirty="0" smtClean="0">
                <a:solidFill>
                  <a:schemeClr val="tx1"/>
                </a:solidFill>
                <a:latin typeface="+mn-lt"/>
                <a:ea typeface="+mn-ea"/>
                <a:cs typeface="+mn-cs"/>
              </a:rPr>
              <a:t>2 </a:t>
            </a:r>
            <a:r>
              <a:rPr lang="it-IT" sz="1200" b="1" kern="1200" dirty="0" smtClean="0">
                <a:solidFill>
                  <a:schemeClr val="tx1"/>
                </a:solidFill>
                <a:latin typeface="+mn-lt"/>
                <a:ea typeface="+mn-ea"/>
                <a:cs typeface="+mn-cs"/>
                <a:hlinkClick r:id="rId4"/>
              </a:rPr>
              <a:t>Economia</a:t>
            </a:r>
          </a:p>
          <a:p>
            <a:r>
              <a:rPr lang="it-IT" sz="1200" b="0" kern="1200" dirty="0" smtClean="0">
                <a:solidFill>
                  <a:schemeClr val="tx1"/>
                </a:solidFill>
                <a:latin typeface="+mn-lt"/>
                <a:ea typeface="+mn-ea"/>
                <a:cs typeface="+mn-cs"/>
              </a:rPr>
              <a:t>Investire nell’economia verde, nella ricerca e nell’innovazione.</a:t>
            </a:r>
          </a:p>
          <a:p>
            <a:r>
              <a:rPr lang="it-IT" sz="1200" b="0" kern="1200" dirty="0" smtClean="0">
                <a:solidFill>
                  <a:schemeClr val="tx1"/>
                </a:solidFill>
                <a:latin typeface="+mn-lt"/>
                <a:ea typeface="+mn-ea"/>
                <a:cs typeface="+mn-cs"/>
                <a:hlinkClick r:id="rId4"/>
              </a:rPr>
              <a:t>Approfondisci Economia</a:t>
            </a:r>
          </a:p>
          <a:p>
            <a:r>
              <a:rPr lang="it-IT" sz="1200" b="1" kern="1200" dirty="0" smtClean="0">
                <a:solidFill>
                  <a:schemeClr val="tx1"/>
                </a:solidFill>
                <a:latin typeface="+mn-lt"/>
                <a:ea typeface="+mn-ea"/>
                <a:cs typeface="+mn-cs"/>
              </a:rPr>
              <a:t>3 </a:t>
            </a:r>
            <a:r>
              <a:rPr lang="it-IT" sz="1200" b="1" kern="1200" dirty="0" smtClean="0">
                <a:solidFill>
                  <a:schemeClr val="tx1"/>
                </a:solidFill>
                <a:latin typeface="+mn-lt"/>
                <a:ea typeface="+mn-ea"/>
                <a:cs typeface="+mn-cs"/>
                <a:hlinkClick r:id="rId5"/>
              </a:rPr>
              <a:t>Welfare</a:t>
            </a:r>
          </a:p>
          <a:p>
            <a:r>
              <a:rPr lang="it-IT" sz="1200" b="0" kern="1200" dirty="0" smtClean="0">
                <a:solidFill>
                  <a:schemeClr val="tx1"/>
                </a:solidFill>
                <a:latin typeface="+mn-lt"/>
                <a:ea typeface="+mn-ea"/>
                <a:cs typeface="+mn-cs"/>
              </a:rPr>
              <a:t>Garantire un reddito minimo dignitoso nei paesi membri.</a:t>
            </a:r>
          </a:p>
          <a:p>
            <a:r>
              <a:rPr lang="it-IT" sz="1200" b="0" kern="1200" dirty="0" smtClean="0">
                <a:solidFill>
                  <a:schemeClr val="tx1"/>
                </a:solidFill>
                <a:latin typeface="+mn-lt"/>
                <a:ea typeface="+mn-ea"/>
                <a:cs typeface="+mn-cs"/>
              </a:rPr>
              <a:t>Approfondisci Welfare</a:t>
            </a:r>
          </a:p>
          <a:p>
            <a:r>
              <a:rPr lang="it-IT" sz="1200" b="1" kern="1200" dirty="0" smtClean="0">
                <a:solidFill>
                  <a:schemeClr val="tx1"/>
                </a:solidFill>
                <a:latin typeface="+mn-lt"/>
                <a:ea typeface="+mn-ea"/>
                <a:cs typeface="+mn-cs"/>
              </a:rPr>
              <a:t>4 </a:t>
            </a:r>
            <a:r>
              <a:rPr lang="it-IT" sz="1200" b="1" kern="1200" dirty="0" smtClean="0">
                <a:solidFill>
                  <a:schemeClr val="tx1"/>
                </a:solidFill>
                <a:latin typeface="+mn-lt"/>
                <a:ea typeface="+mn-ea"/>
                <a:cs typeface="+mn-cs"/>
                <a:hlinkClick r:id="rId6"/>
              </a:rPr>
              <a:t>Giustizia</a:t>
            </a:r>
          </a:p>
          <a:p>
            <a:r>
              <a:rPr lang="it-IT" sz="1200" b="0" kern="1200" dirty="0" smtClean="0">
                <a:solidFill>
                  <a:schemeClr val="tx1"/>
                </a:solidFill>
                <a:latin typeface="+mn-lt"/>
                <a:ea typeface="+mn-ea"/>
                <a:cs typeface="+mn-cs"/>
              </a:rPr>
              <a:t>Sostenere la giustizia, i diritti fondamentali, la trasparenza e combattere la corruzione.</a:t>
            </a:r>
          </a:p>
          <a:p>
            <a:r>
              <a:rPr lang="it-IT" sz="1200" b="0" kern="1200" dirty="0" smtClean="0">
                <a:solidFill>
                  <a:schemeClr val="tx1"/>
                </a:solidFill>
                <a:latin typeface="+mn-lt"/>
                <a:ea typeface="+mn-ea"/>
                <a:cs typeface="+mn-cs"/>
                <a:hlinkClick r:id="rId6"/>
              </a:rPr>
              <a:t>Approfondisci Giustizia</a:t>
            </a:r>
          </a:p>
          <a:p>
            <a:r>
              <a:rPr lang="it-IT" sz="1200" b="1" kern="1200" dirty="0" smtClean="0">
                <a:solidFill>
                  <a:schemeClr val="tx1"/>
                </a:solidFill>
                <a:latin typeface="+mn-lt"/>
                <a:ea typeface="+mn-ea"/>
                <a:cs typeface="+mn-cs"/>
              </a:rPr>
              <a:t>5 </a:t>
            </a:r>
            <a:r>
              <a:rPr lang="it-IT" sz="1200" b="1" kern="1200" dirty="0" smtClean="0">
                <a:solidFill>
                  <a:schemeClr val="tx1"/>
                </a:solidFill>
                <a:latin typeface="+mn-lt"/>
                <a:ea typeface="+mn-ea"/>
                <a:cs typeface="+mn-cs"/>
                <a:hlinkClick r:id="rId7"/>
              </a:rPr>
              <a:t>Migranti</a:t>
            </a:r>
          </a:p>
          <a:p>
            <a:r>
              <a:rPr lang="it-IT" sz="1200" b="0" kern="1200" dirty="0" smtClean="0">
                <a:solidFill>
                  <a:schemeClr val="tx1"/>
                </a:solidFill>
                <a:latin typeface="+mn-lt"/>
                <a:ea typeface="+mn-ea"/>
                <a:cs typeface="+mn-cs"/>
              </a:rPr>
              <a:t>Difendere il diritto di asilo e istituire canali legali e sicuri per l’emigrazione.</a:t>
            </a:r>
          </a:p>
          <a:p>
            <a:r>
              <a:rPr lang="it-IT" sz="1200" b="0" kern="1200" dirty="0" smtClean="0">
                <a:solidFill>
                  <a:schemeClr val="tx1"/>
                </a:solidFill>
                <a:latin typeface="+mn-lt"/>
                <a:ea typeface="+mn-ea"/>
                <a:cs typeface="+mn-cs"/>
                <a:hlinkClick r:id="rId7"/>
              </a:rPr>
              <a:t>Approfondisci Migranti</a:t>
            </a:r>
          </a:p>
          <a:p>
            <a:r>
              <a:rPr lang="it-IT" sz="1200" b="1" kern="1200" dirty="0" smtClean="0">
                <a:solidFill>
                  <a:schemeClr val="tx1"/>
                </a:solidFill>
                <a:latin typeface="+mn-lt"/>
                <a:ea typeface="+mn-ea"/>
                <a:cs typeface="+mn-cs"/>
              </a:rPr>
              <a:t>6 </a:t>
            </a:r>
            <a:r>
              <a:rPr lang="it-IT" sz="1200" b="1" kern="1200" dirty="0" smtClean="0">
                <a:solidFill>
                  <a:schemeClr val="tx1"/>
                </a:solidFill>
                <a:latin typeface="+mn-lt"/>
                <a:ea typeface="+mn-ea"/>
                <a:cs typeface="+mn-cs"/>
                <a:hlinkClick r:id="rId8"/>
              </a:rPr>
              <a:t>Mobilità</a:t>
            </a:r>
          </a:p>
          <a:p>
            <a:r>
              <a:rPr lang="it-IT" sz="1200" b="0" kern="1200" dirty="0" smtClean="0">
                <a:solidFill>
                  <a:schemeClr val="tx1"/>
                </a:solidFill>
                <a:latin typeface="+mn-lt"/>
                <a:ea typeface="+mn-ea"/>
                <a:cs typeface="+mn-cs"/>
              </a:rPr>
              <a:t>Rendere il treno la vera alternativa all’aereo in Europa.</a:t>
            </a:r>
          </a:p>
          <a:p>
            <a:r>
              <a:rPr lang="it-IT" sz="1200" b="0" kern="1200" dirty="0" smtClean="0">
                <a:solidFill>
                  <a:schemeClr val="tx1"/>
                </a:solidFill>
                <a:latin typeface="+mn-lt"/>
                <a:ea typeface="+mn-ea"/>
                <a:cs typeface="+mn-cs"/>
                <a:hlinkClick r:id="rId8"/>
              </a:rPr>
              <a:t>Approfondisci Mobilità</a:t>
            </a:r>
          </a:p>
          <a:p>
            <a:r>
              <a:rPr lang="it-IT" sz="1200" b="1" kern="1200" dirty="0" smtClean="0">
                <a:solidFill>
                  <a:schemeClr val="tx1"/>
                </a:solidFill>
                <a:latin typeface="+mn-lt"/>
                <a:ea typeface="+mn-ea"/>
                <a:cs typeface="+mn-cs"/>
              </a:rPr>
              <a:t>7 </a:t>
            </a:r>
            <a:r>
              <a:rPr lang="it-IT" sz="1200" b="1" kern="1200" dirty="0" smtClean="0">
                <a:solidFill>
                  <a:schemeClr val="tx1"/>
                </a:solidFill>
                <a:latin typeface="+mn-lt"/>
                <a:ea typeface="+mn-ea"/>
                <a:cs typeface="+mn-cs"/>
                <a:hlinkClick r:id="rId9"/>
              </a:rPr>
              <a:t>Salute</a:t>
            </a:r>
          </a:p>
          <a:p>
            <a:r>
              <a:rPr lang="it-IT" sz="1200" b="0" kern="1200" dirty="0" smtClean="0">
                <a:solidFill>
                  <a:schemeClr val="tx1"/>
                </a:solidFill>
                <a:latin typeface="+mn-lt"/>
                <a:ea typeface="+mn-ea"/>
                <a:cs typeface="+mn-cs"/>
              </a:rPr>
              <a:t>Proteggere la salute dei cittadini, l’aria, l’acqua ed eliminare i rifiuti di plastica.</a:t>
            </a:r>
          </a:p>
          <a:p>
            <a:r>
              <a:rPr lang="it-IT" sz="1200" b="0" kern="1200" dirty="0" smtClean="0">
                <a:solidFill>
                  <a:schemeClr val="tx1"/>
                </a:solidFill>
                <a:latin typeface="+mn-lt"/>
                <a:ea typeface="+mn-ea"/>
                <a:cs typeface="+mn-cs"/>
                <a:hlinkClick r:id="rId9"/>
              </a:rPr>
              <a:t>Approfondisci Salute</a:t>
            </a:r>
          </a:p>
          <a:p>
            <a:r>
              <a:rPr lang="it-IT" sz="1200" b="1" kern="1200" dirty="0" smtClean="0">
                <a:solidFill>
                  <a:schemeClr val="tx1"/>
                </a:solidFill>
                <a:latin typeface="+mn-lt"/>
                <a:ea typeface="+mn-ea"/>
                <a:cs typeface="+mn-cs"/>
              </a:rPr>
              <a:t>8 </a:t>
            </a:r>
            <a:r>
              <a:rPr lang="it-IT" sz="1200" b="1" kern="1200" dirty="0" smtClean="0">
                <a:solidFill>
                  <a:schemeClr val="tx1"/>
                </a:solidFill>
                <a:latin typeface="+mn-lt"/>
                <a:ea typeface="+mn-ea"/>
                <a:cs typeface="+mn-cs"/>
                <a:hlinkClick r:id="rId10"/>
              </a:rPr>
              <a:t>Alimentazione</a:t>
            </a:r>
          </a:p>
          <a:p>
            <a:r>
              <a:rPr lang="it-IT" sz="1200" b="0" kern="1200" dirty="0" smtClean="0">
                <a:solidFill>
                  <a:schemeClr val="tx1"/>
                </a:solidFill>
                <a:latin typeface="+mn-lt"/>
                <a:ea typeface="+mn-ea"/>
                <a:cs typeface="+mn-cs"/>
              </a:rPr>
              <a:t>Promuovere cibo locale senza pesticidi e OGM; allevare animali senza crudeltà.</a:t>
            </a:r>
          </a:p>
          <a:p>
            <a:r>
              <a:rPr lang="it-IT" sz="1200" b="0" kern="1200" dirty="0" smtClean="0">
                <a:solidFill>
                  <a:schemeClr val="tx1"/>
                </a:solidFill>
                <a:latin typeface="+mn-lt"/>
                <a:ea typeface="+mn-ea"/>
                <a:cs typeface="+mn-cs"/>
                <a:hlinkClick r:id="rId10"/>
              </a:rPr>
              <a:t>Approfondisci Alimentazione</a:t>
            </a:r>
          </a:p>
          <a:p>
            <a:r>
              <a:rPr lang="it-IT" sz="1200" b="1" kern="1200" dirty="0" smtClean="0">
                <a:solidFill>
                  <a:schemeClr val="tx1"/>
                </a:solidFill>
                <a:latin typeface="+mn-lt"/>
                <a:ea typeface="+mn-ea"/>
                <a:cs typeface="+mn-cs"/>
              </a:rPr>
              <a:t>9 </a:t>
            </a:r>
            <a:r>
              <a:rPr lang="it-IT" sz="1200" b="1" kern="1200" dirty="0" smtClean="0">
                <a:solidFill>
                  <a:schemeClr val="tx1"/>
                </a:solidFill>
                <a:latin typeface="+mn-lt"/>
                <a:ea typeface="+mn-ea"/>
                <a:cs typeface="+mn-cs"/>
                <a:hlinkClick r:id="rId11"/>
              </a:rPr>
              <a:t>Istruzione</a:t>
            </a:r>
          </a:p>
          <a:p>
            <a:r>
              <a:rPr lang="it-IT" sz="1200" b="0" kern="1200" dirty="0" smtClean="0">
                <a:solidFill>
                  <a:schemeClr val="tx1"/>
                </a:solidFill>
                <a:latin typeface="+mn-lt"/>
                <a:ea typeface="+mn-ea"/>
                <a:cs typeface="+mn-cs"/>
              </a:rPr>
              <a:t>Garantire libero accesso all’istruzione, stage retribuiti e posti di lavoro dignitosi per i giovani.</a:t>
            </a:r>
          </a:p>
          <a:p>
            <a:r>
              <a:rPr lang="it-IT" sz="1200" b="0" kern="1200" dirty="0" smtClean="0">
                <a:solidFill>
                  <a:schemeClr val="tx1"/>
                </a:solidFill>
                <a:latin typeface="+mn-lt"/>
                <a:ea typeface="+mn-ea"/>
                <a:cs typeface="+mn-cs"/>
                <a:hlinkClick r:id="rId11"/>
              </a:rPr>
              <a:t>Approfondisci Istruzione</a:t>
            </a:r>
          </a:p>
          <a:p>
            <a:r>
              <a:rPr lang="it-IT" sz="1200" b="1" kern="1200" dirty="0" smtClean="0">
                <a:solidFill>
                  <a:schemeClr val="tx1"/>
                </a:solidFill>
                <a:latin typeface="+mn-lt"/>
                <a:ea typeface="+mn-ea"/>
                <a:cs typeface="+mn-cs"/>
              </a:rPr>
              <a:t>10 </a:t>
            </a:r>
            <a:r>
              <a:rPr lang="it-IT" sz="1200" b="1" kern="1200" dirty="0" smtClean="0">
                <a:solidFill>
                  <a:schemeClr val="tx1"/>
                </a:solidFill>
                <a:latin typeface="+mn-lt"/>
                <a:ea typeface="+mn-ea"/>
                <a:cs typeface="+mn-cs"/>
                <a:hlinkClick r:id="rId12"/>
              </a:rPr>
              <a:t>Lavoro e Giustizia fiscale</a:t>
            </a:r>
          </a:p>
          <a:p>
            <a:r>
              <a:rPr lang="it-IT" sz="1200" b="0" kern="1200" dirty="0" smtClean="0">
                <a:solidFill>
                  <a:schemeClr val="tx1"/>
                </a:solidFill>
                <a:latin typeface="+mn-lt"/>
                <a:ea typeface="+mn-ea"/>
                <a:cs typeface="+mn-cs"/>
              </a:rPr>
              <a:t>Combattere per la giustizia fiscale anche per le nuove professioni.</a:t>
            </a:r>
          </a:p>
          <a:p>
            <a:r>
              <a:rPr lang="it-IT" sz="1200" b="0" kern="1200" dirty="0" smtClean="0">
                <a:solidFill>
                  <a:schemeClr val="tx1"/>
                </a:solidFill>
                <a:latin typeface="+mn-lt"/>
                <a:ea typeface="+mn-ea"/>
                <a:cs typeface="+mn-cs"/>
                <a:hlinkClick r:id="rId12"/>
              </a:rPr>
              <a:t>Approfondisci Lavoro e Giustizia fiscale</a:t>
            </a:r>
          </a:p>
          <a:p>
            <a:r>
              <a:rPr lang="it-IT" sz="1200" b="1" kern="1200" dirty="0" smtClean="0">
                <a:solidFill>
                  <a:schemeClr val="tx1"/>
                </a:solidFill>
                <a:latin typeface="+mn-lt"/>
                <a:ea typeface="+mn-ea"/>
                <a:cs typeface="+mn-cs"/>
              </a:rPr>
              <a:t>11 </a:t>
            </a:r>
            <a:r>
              <a:rPr lang="it-IT" sz="1200" b="1" kern="1200" dirty="0" smtClean="0">
                <a:solidFill>
                  <a:schemeClr val="tx1"/>
                </a:solidFill>
                <a:latin typeface="+mn-lt"/>
                <a:ea typeface="+mn-ea"/>
                <a:cs typeface="+mn-cs"/>
                <a:hlinkClick r:id="rId13"/>
              </a:rPr>
              <a:t>Donne</a:t>
            </a:r>
          </a:p>
          <a:p>
            <a:r>
              <a:rPr lang="it-IT" sz="1200" b="0" kern="1200" dirty="0" smtClean="0">
                <a:solidFill>
                  <a:schemeClr val="tx1"/>
                </a:solidFill>
                <a:latin typeface="+mn-lt"/>
                <a:ea typeface="+mn-ea"/>
                <a:cs typeface="+mn-cs"/>
              </a:rPr>
              <a:t>Sostenere la parità di genere, combattere la violenza sulle donne.</a:t>
            </a:r>
          </a:p>
          <a:p>
            <a:r>
              <a:rPr lang="it-IT" sz="1200" b="0" kern="1200" dirty="0" smtClean="0">
                <a:solidFill>
                  <a:schemeClr val="tx1"/>
                </a:solidFill>
                <a:latin typeface="+mn-lt"/>
                <a:ea typeface="+mn-ea"/>
                <a:cs typeface="+mn-cs"/>
                <a:hlinkClick r:id="rId13"/>
              </a:rPr>
              <a:t>Approfondisci Donne</a:t>
            </a:r>
          </a:p>
          <a:p>
            <a:r>
              <a:rPr lang="de-DE" sz="1200" b="1" kern="1200" dirty="0" smtClean="0">
                <a:solidFill>
                  <a:schemeClr val="tx1"/>
                </a:solidFill>
                <a:latin typeface="+mn-lt"/>
                <a:ea typeface="+mn-ea"/>
                <a:cs typeface="+mn-cs"/>
              </a:rPr>
              <a:t>12 </a:t>
            </a:r>
            <a:r>
              <a:rPr lang="de-DE" sz="1200" b="1" kern="1200" dirty="0" smtClean="0">
                <a:solidFill>
                  <a:schemeClr val="tx1"/>
                </a:solidFill>
                <a:latin typeface="+mn-lt"/>
                <a:ea typeface="+mn-ea"/>
                <a:cs typeface="+mn-cs"/>
                <a:hlinkClick r:id="rId14"/>
              </a:rPr>
              <a:t>Pace</a:t>
            </a:r>
          </a:p>
          <a:p>
            <a:r>
              <a:rPr lang="de-DE" sz="1200" b="0" kern="1200" dirty="0" err="1" smtClean="0">
                <a:solidFill>
                  <a:schemeClr val="tx1"/>
                </a:solidFill>
                <a:latin typeface="+mn-lt"/>
                <a:ea typeface="+mn-ea"/>
                <a:cs typeface="+mn-cs"/>
              </a:rPr>
              <a:t>Bloccare</a:t>
            </a:r>
            <a:r>
              <a:rPr lang="de-DE" sz="1200" b="0" kern="1200" dirty="0" smtClean="0">
                <a:solidFill>
                  <a:schemeClr val="tx1"/>
                </a:solidFill>
                <a:latin typeface="+mn-lt"/>
                <a:ea typeface="+mn-ea"/>
                <a:cs typeface="+mn-cs"/>
              </a:rPr>
              <a:t> le </a:t>
            </a:r>
            <a:r>
              <a:rPr lang="de-DE" sz="1200" b="0" kern="1200" dirty="0" err="1" smtClean="0">
                <a:solidFill>
                  <a:schemeClr val="tx1"/>
                </a:solidFill>
                <a:latin typeface="+mn-lt"/>
                <a:ea typeface="+mn-ea"/>
                <a:cs typeface="+mn-cs"/>
              </a:rPr>
              <a:t>esportazioni</a:t>
            </a:r>
            <a:r>
              <a:rPr lang="de-DE" sz="1200" b="0" kern="1200" dirty="0" smtClean="0">
                <a:solidFill>
                  <a:schemeClr val="tx1"/>
                </a:solidFill>
                <a:latin typeface="+mn-lt"/>
                <a:ea typeface="+mn-ea"/>
                <a:cs typeface="+mn-cs"/>
              </a:rPr>
              <a:t> di </a:t>
            </a:r>
            <a:r>
              <a:rPr lang="de-DE" sz="1200" b="0" kern="1200" dirty="0" err="1" smtClean="0">
                <a:solidFill>
                  <a:schemeClr val="tx1"/>
                </a:solidFill>
                <a:latin typeface="+mn-lt"/>
                <a:ea typeface="+mn-ea"/>
                <a:cs typeface="+mn-cs"/>
              </a:rPr>
              <a:t>armi</a:t>
            </a:r>
            <a:r>
              <a:rPr lang="de-DE" sz="1200" b="0" kern="1200" dirty="0" smtClean="0">
                <a:solidFill>
                  <a:schemeClr val="tx1"/>
                </a:solidFill>
                <a:latin typeface="+mn-lt"/>
                <a:ea typeface="+mn-ea"/>
                <a:cs typeface="+mn-cs"/>
              </a:rPr>
              <a:t> ai </a:t>
            </a:r>
            <a:r>
              <a:rPr lang="de-DE" sz="1200" b="0" kern="1200" dirty="0" err="1" smtClean="0">
                <a:solidFill>
                  <a:schemeClr val="tx1"/>
                </a:solidFill>
                <a:latin typeface="+mn-lt"/>
                <a:ea typeface="+mn-ea"/>
                <a:cs typeface="+mn-cs"/>
              </a:rPr>
              <a:t>depositi</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a:t>
            </a:r>
            <a:r>
              <a:rPr lang="de-DE" sz="1200" b="0" kern="1200" dirty="0" smtClean="0">
                <a:solidFill>
                  <a:schemeClr val="tx1"/>
                </a:solidFill>
                <a:latin typeface="+mn-lt"/>
                <a:ea typeface="+mn-ea"/>
                <a:cs typeface="+mn-cs"/>
              </a:rPr>
              <a:t> ai </a:t>
            </a:r>
            <a:r>
              <a:rPr lang="de-DE" sz="1200" b="0" kern="1200" dirty="0" err="1" smtClean="0">
                <a:solidFill>
                  <a:schemeClr val="tx1"/>
                </a:solidFill>
                <a:latin typeface="+mn-lt"/>
                <a:ea typeface="+mn-ea"/>
                <a:cs typeface="+mn-cs"/>
              </a:rPr>
              <a:t>Paesi</a:t>
            </a:r>
            <a:r>
              <a:rPr lang="de-DE" sz="1200" b="0" kern="1200" dirty="0" smtClean="0">
                <a:solidFill>
                  <a:schemeClr val="tx1"/>
                </a:solidFill>
                <a:latin typeface="+mn-lt"/>
                <a:ea typeface="+mn-ea"/>
                <a:cs typeface="+mn-cs"/>
              </a:rPr>
              <a:t> in </a:t>
            </a:r>
            <a:r>
              <a:rPr lang="de-DE" sz="1200" b="0" kern="1200" dirty="0" err="1" smtClean="0">
                <a:solidFill>
                  <a:schemeClr val="tx1"/>
                </a:solidFill>
                <a:latin typeface="+mn-lt"/>
                <a:ea typeface="+mn-ea"/>
                <a:cs typeface="+mn-cs"/>
              </a:rPr>
              <a:t>guerra</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promuovere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pace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e</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sviluppo</a:t>
            </a:r>
            <a:r>
              <a:rPr lang="de-DE" sz="1200" b="0" kern="1200" dirty="0" smtClean="0">
                <a:solidFill>
                  <a:schemeClr val="tx1"/>
                </a:solidFill>
                <a:latin typeface="+mn-lt"/>
                <a:ea typeface="+mn-ea"/>
                <a:cs typeface="+mn-cs"/>
              </a:rPr>
              <a:t>.</a:t>
            </a:r>
          </a:p>
          <a:p>
            <a:r>
              <a:rPr lang="de-DE" sz="1200" b="0" kern="1200" dirty="0" smtClean="0">
                <a:solidFill>
                  <a:schemeClr val="tx1"/>
                </a:solidFill>
                <a:latin typeface="+mn-lt"/>
                <a:ea typeface="+mn-ea"/>
                <a:cs typeface="+mn-cs"/>
                <a:hlinkClick r:id="rId14"/>
              </a:rPr>
              <a:t>Approfondisci Pace</a:t>
            </a:r>
            <a:endParaRPr lang="it-IT" dirty="0"/>
          </a:p>
        </p:txBody>
      </p:sp>
      <p:sp>
        <p:nvSpPr>
          <p:cNvPr id="4" name="Segnaposto numero diapositiva 3"/>
          <p:cNvSpPr>
            <a:spLocks noGrp="1"/>
          </p:cNvSpPr>
          <p:nvPr>
            <p:ph type="sldNum" sz="quarter" idx="10"/>
          </p:nvPr>
        </p:nvSpPr>
        <p:spPr/>
        <p:txBody>
          <a:bodyPr/>
          <a:lstStyle/>
          <a:p>
            <a:fld id="{6BB8F129-E295-1B45-9492-4849BBB54EC8}" type="slidenum">
              <a:rPr lang="it-IT" smtClean="0"/>
              <a:t>3</a:t>
            </a:fld>
            <a:endParaRPr lang="it-IT"/>
          </a:p>
        </p:txBody>
      </p:sp>
    </p:spTree>
    <p:extLst>
      <p:ext uri="{BB962C8B-B14F-4D97-AF65-F5344CB8AC3E}">
        <p14:creationId xmlns:p14="http://schemas.microsoft.com/office/powerpoint/2010/main" val="284045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L’area in esame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ricade completamente nel territorio del comune di Cernusco sul Naviglio, ma è contigua al polo industriale di Bussero che si estende in direzione nord ed est. </a:t>
            </a:r>
            <a:endParaRPr lang="it-IT" dirty="0" smtClean="0"/>
          </a:p>
          <a:p>
            <a:r>
              <a:rPr lang="it-IT" sz="1200" kern="1200" dirty="0" smtClean="0">
                <a:solidFill>
                  <a:schemeClr val="tx1"/>
                </a:solidFill>
                <a:effectLst/>
                <a:latin typeface="+mn-lt"/>
                <a:ea typeface="+mn-ea"/>
                <a:cs typeface="+mn-cs"/>
              </a:rPr>
              <a:t>Il resto è circondato da campi agricoli attualmente sfruttati a seminativo semplice e da un’area abbandonata posta a sud. Allo stato attuale l’area risulta completamente recintata ed incolta.</a:t>
            </a:r>
            <a:endParaRPr lang="it-IT" dirty="0" smtClean="0"/>
          </a:p>
          <a:p>
            <a:endParaRPr lang="it-IT" dirty="0"/>
          </a:p>
        </p:txBody>
      </p:sp>
      <p:sp>
        <p:nvSpPr>
          <p:cNvPr id="4" name="Segnaposto numero diapositiva 3"/>
          <p:cNvSpPr>
            <a:spLocks noGrp="1"/>
          </p:cNvSpPr>
          <p:nvPr>
            <p:ph type="sldNum" sz="quarter" idx="10"/>
          </p:nvPr>
        </p:nvSpPr>
        <p:spPr/>
        <p:txBody>
          <a:bodyPr/>
          <a:lstStyle/>
          <a:p>
            <a:fld id="{6BB8F129-E295-1B45-9492-4849BBB54EC8}" type="slidenum">
              <a:rPr lang="it-IT" smtClean="0"/>
              <a:t>4</a:t>
            </a:fld>
            <a:endParaRPr lang="it-IT"/>
          </a:p>
        </p:txBody>
      </p:sp>
    </p:spTree>
    <p:extLst>
      <p:ext uri="{BB962C8B-B14F-4D97-AF65-F5344CB8AC3E}">
        <p14:creationId xmlns:p14="http://schemas.microsoft.com/office/powerpoint/2010/main" val="272194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L’impianto che la ditta </a:t>
            </a:r>
            <a:r>
              <a:rPr lang="it-IT" sz="1200" kern="1200" dirty="0" err="1" smtClean="0">
                <a:solidFill>
                  <a:schemeClr val="tx1"/>
                </a:solidFill>
                <a:effectLst/>
                <a:latin typeface="+mn-lt"/>
                <a:ea typeface="+mn-ea"/>
                <a:cs typeface="+mn-cs"/>
              </a:rPr>
              <a:t>Demid</a:t>
            </a:r>
            <a:r>
              <a:rPr lang="it-IT" sz="1200" kern="1200" dirty="0" smtClean="0">
                <a:solidFill>
                  <a:schemeClr val="tx1"/>
                </a:solidFill>
                <a:effectLst/>
                <a:latin typeface="+mn-lt"/>
                <a:ea typeface="+mn-ea"/>
                <a:cs typeface="+mn-cs"/>
              </a:rPr>
              <a:t> S.r.l. intende utilizzare nella piattaforma in progetto per le operazioni di recupero R5 dei rifiuti speciali non pericolosi è un impianto costruito dalla ditta OM S.p.A. di Ponzano Veneto (TV) modello ULISSE TK 096 di cui in allegato viene riportata la scheda tecnica. </a:t>
            </a:r>
            <a:endParaRPr lang="it-IT" dirty="0" smtClean="0"/>
          </a:p>
          <a:p>
            <a:endParaRPr lang="it-IT" dirty="0" smtClean="0"/>
          </a:p>
          <a:p>
            <a:r>
              <a:rPr lang="it-IT" sz="1200" kern="1200" dirty="0" smtClean="0">
                <a:solidFill>
                  <a:schemeClr val="tx1"/>
                </a:solidFill>
                <a:effectLst/>
                <a:latin typeface="+mn-lt"/>
                <a:ea typeface="+mn-ea"/>
                <a:cs typeface="+mn-cs"/>
              </a:rPr>
              <a:t>In particolare la ditta </a:t>
            </a:r>
            <a:r>
              <a:rPr lang="it-IT" sz="1200" kern="1200" dirty="0" err="1" smtClean="0">
                <a:solidFill>
                  <a:schemeClr val="tx1"/>
                </a:solidFill>
                <a:effectLst/>
                <a:latin typeface="+mn-lt"/>
                <a:ea typeface="+mn-ea"/>
                <a:cs typeface="+mn-cs"/>
              </a:rPr>
              <a:t>Demid</a:t>
            </a:r>
            <a:r>
              <a:rPr lang="it-IT" sz="1200" kern="1200" dirty="0" smtClean="0">
                <a:solidFill>
                  <a:schemeClr val="tx1"/>
                </a:solidFill>
                <a:effectLst/>
                <a:latin typeface="+mn-lt"/>
                <a:ea typeface="+mn-ea"/>
                <a:cs typeface="+mn-cs"/>
              </a:rPr>
              <a:t> S.r.l., intende attuare una produzione massima annua di </a:t>
            </a:r>
            <a:r>
              <a:rPr lang="it-IT" sz="1200" b="1" kern="1200" dirty="0" smtClean="0">
                <a:solidFill>
                  <a:schemeClr val="tx1"/>
                </a:solidFill>
                <a:effectLst/>
                <a:latin typeface="+mn-lt"/>
                <a:ea typeface="+mn-ea"/>
                <a:cs typeface="+mn-cs"/>
              </a:rPr>
              <a:t>90.000t/anno </a:t>
            </a:r>
            <a:r>
              <a:rPr lang="it-IT" sz="1200" kern="1200" dirty="0" smtClean="0">
                <a:solidFill>
                  <a:schemeClr val="tx1"/>
                </a:solidFill>
                <a:effectLst/>
                <a:latin typeface="+mn-lt"/>
                <a:ea typeface="+mn-ea"/>
                <a:cs typeface="+mn-cs"/>
              </a:rPr>
              <a:t>equivalente a </a:t>
            </a:r>
            <a:r>
              <a:rPr lang="it-IT" sz="1200" b="1" kern="1200" dirty="0" smtClean="0">
                <a:solidFill>
                  <a:schemeClr val="tx1"/>
                </a:solidFill>
                <a:effectLst/>
                <a:latin typeface="+mn-lt"/>
                <a:ea typeface="+mn-ea"/>
                <a:cs typeface="+mn-cs"/>
              </a:rPr>
              <a:t>60.000m</a:t>
            </a:r>
            <a:r>
              <a:rPr lang="it-IT" sz="800" b="1" kern="1200" dirty="0" smtClean="0">
                <a:solidFill>
                  <a:schemeClr val="tx1"/>
                </a:solidFill>
                <a:effectLst/>
                <a:latin typeface="+mn-lt"/>
                <a:ea typeface="+mn-ea"/>
                <a:cs typeface="+mn-cs"/>
              </a:rPr>
              <a:t>3 </a:t>
            </a:r>
            <a:r>
              <a:rPr lang="it-IT" sz="1200" kern="1200" dirty="0" smtClean="0">
                <a:solidFill>
                  <a:schemeClr val="tx1"/>
                </a:solidFill>
                <a:effectLst/>
                <a:latin typeface="+mn-lt"/>
                <a:ea typeface="+mn-ea"/>
                <a:cs typeface="+mn-cs"/>
              </a:rPr>
              <a:t>di materiale lavorato. </a:t>
            </a:r>
            <a:endParaRPr lang="it-IT" dirty="0" smtClean="0">
              <a:effectLst/>
            </a:endParaRP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Tali quantitativi saranno raggiunti considerando 200 giorni lavorativi/anno e prevedendo le seguenti produzioni medie: </a:t>
            </a:r>
            <a:endParaRPr lang="it-IT" dirty="0" smtClean="0">
              <a:effectLst/>
            </a:endParaRPr>
          </a:p>
          <a:p>
            <a:pPr lvl="1"/>
            <a:r>
              <a:rPr lang="it-IT" sz="1200" kern="1200" dirty="0" smtClean="0">
                <a:solidFill>
                  <a:schemeClr val="tx1"/>
                </a:solidFill>
                <a:effectLst/>
                <a:latin typeface="+mn-lt"/>
                <a:ea typeface="+mn-ea"/>
                <a:cs typeface="+mn-cs"/>
              </a:rPr>
              <a:t>⇒  Produzione massima giornaliera: 450t/gg – 300m</a:t>
            </a:r>
            <a:r>
              <a:rPr lang="it-IT" sz="800" kern="1200" dirty="0" smtClean="0">
                <a:solidFill>
                  <a:schemeClr val="tx1"/>
                </a:solidFill>
                <a:effectLst/>
                <a:latin typeface="+mn-lt"/>
                <a:ea typeface="+mn-ea"/>
                <a:cs typeface="+mn-cs"/>
              </a:rPr>
              <a:t>3</a:t>
            </a:r>
            <a:r>
              <a:rPr lang="it-IT" sz="1200" kern="1200" dirty="0" smtClean="0">
                <a:solidFill>
                  <a:schemeClr val="tx1"/>
                </a:solidFill>
                <a:effectLst/>
                <a:latin typeface="+mn-lt"/>
                <a:ea typeface="+mn-ea"/>
                <a:cs typeface="+mn-cs"/>
              </a:rPr>
              <a:t>; </a:t>
            </a:r>
            <a:endParaRPr lang="it-IT" dirty="0" smtClean="0">
              <a:effectLst/>
            </a:endParaRPr>
          </a:p>
          <a:p>
            <a:pPr lvl="1"/>
            <a:r>
              <a:rPr lang="it-IT" sz="1200" kern="1200" dirty="0" smtClean="0">
                <a:solidFill>
                  <a:schemeClr val="tx1"/>
                </a:solidFill>
                <a:effectLst/>
                <a:latin typeface="+mn-lt"/>
                <a:ea typeface="+mn-ea"/>
                <a:cs typeface="+mn-cs"/>
              </a:rPr>
              <a:t>⇒  Produzione massima oraria: 75t – 50m</a:t>
            </a:r>
            <a:r>
              <a:rPr lang="it-IT" sz="800" kern="1200" dirty="0" smtClean="0">
                <a:solidFill>
                  <a:schemeClr val="tx1"/>
                </a:solidFill>
                <a:effectLst/>
                <a:latin typeface="+mn-lt"/>
                <a:ea typeface="+mn-ea"/>
                <a:cs typeface="+mn-cs"/>
              </a:rPr>
              <a:t>3</a:t>
            </a:r>
            <a:r>
              <a:rPr lang="it-IT" sz="1200" kern="1200" dirty="0" smtClean="0">
                <a:solidFill>
                  <a:schemeClr val="tx1"/>
                </a:solidFill>
                <a:effectLst/>
                <a:latin typeface="+mn-lt"/>
                <a:ea typeface="+mn-ea"/>
                <a:cs typeface="+mn-cs"/>
              </a:rPr>
              <a:t>. </a:t>
            </a:r>
          </a:p>
          <a:p>
            <a:pPr lvl="1"/>
            <a:endParaRPr lang="it-IT" sz="1200" kern="1200" dirty="0" smtClean="0">
              <a:solidFill>
                <a:schemeClr val="tx1"/>
              </a:solidFill>
              <a:effectLst/>
              <a:latin typeface="+mn-lt"/>
              <a:ea typeface="+mn-ea"/>
              <a:cs typeface="+mn-cs"/>
            </a:endParaRPr>
          </a:p>
          <a:p>
            <a:r>
              <a:rPr lang="it-IT" sz="1200" b="1" kern="1200" dirty="0" smtClean="0">
                <a:solidFill>
                  <a:srgbClr val="008000"/>
                </a:solidFill>
                <a:effectLst/>
                <a:latin typeface="+mn-lt"/>
                <a:ea typeface="+mn-ea"/>
                <a:cs typeface="+mn-cs"/>
              </a:rPr>
              <a:t>Misure di mitigazione previste dal presente progetto si segnala quanto segue: </a:t>
            </a:r>
          </a:p>
          <a:p>
            <a:endParaRPr lang="it-IT" dirty="0" smtClean="0"/>
          </a:p>
          <a:p>
            <a:r>
              <a:rPr lang="it-IT" sz="1200" kern="1200" dirty="0" smtClean="0">
                <a:solidFill>
                  <a:schemeClr val="tx1"/>
                </a:solidFill>
                <a:effectLst/>
                <a:latin typeface="+mn-lt"/>
                <a:ea typeface="+mn-ea"/>
                <a:cs typeface="+mn-cs"/>
              </a:rPr>
              <a:t>⇒  E’ prevista la realizzazione di una barriera vegetale arborea-arbustiva lungo i lati nord ovest e sud dell’area. La tipologia di essenze vegetali che verranno utilizzate per l’esecuzione di tale barriera </a:t>
            </a:r>
            <a:r>
              <a:rPr lang="it-IT" sz="1200" kern="1200" dirty="0" err="1" smtClean="0">
                <a:solidFill>
                  <a:schemeClr val="tx1"/>
                </a:solidFill>
                <a:effectLst/>
                <a:latin typeface="+mn-lt"/>
                <a:ea typeface="+mn-ea"/>
                <a:cs typeface="+mn-cs"/>
              </a:rPr>
              <a:t>verra</a:t>
            </a:r>
            <a:r>
              <a:rPr lang="it-IT" sz="1200" kern="1200" dirty="0" smtClean="0">
                <a:solidFill>
                  <a:schemeClr val="tx1"/>
                </a:solidFill>
                <a:effectLst/>
                <a:latin typeface="+mn-lt"/>
                <a:ea typeface="+mn-ea"/>
                <a:cs typeface="+mn-cs"/>
              </a:rPr>
              <a:t>̀ specificata in sede di progetto esecutivo ai sensi dell’art. 208 del D.lgs. 152/06 come richiesto dal parere preliminare all’intervento rilasciato dal Comune di Cernusco sul Naviglio </a:t>
            </a:r>
            <a:r>
              <a:rPr lang="it-IT" sz="1200" kern="1200" dirty="0" err="1" smtClean="0">
                <a:solidFill>
                  <a:schemeClr val="tx1"/>
                </a:solidFill>
                <a:effectLst/>
                <a:latin typeface="+mn-lt"/>
                <a:ea typeface="+mn-ea"/>
                <a:cs typeface="+mn-cs"/>
              </a:rPr>
              <a:t>Prot</a:t>
            </a:r>
            <a:r>
              <a:rPr lang="it-IT" sz="1200" kern="1200" dirty="0" smtClean="0">
                <a:solidFill>
                  <a:schemeClr val="tx1"/>
                </a:solidFill>
                <a:effectLst/>
                <a:latin typeface="+mn-lt"/>
                <a:ea typeface="+mn-ea"/>
                <a:cs typeface="+mn-cs"/>
              </a:rPr>
              <a:t>. n. 2016/49719 del 12/10/2016. L’intervento </a:t>
            </a:r>
            <a:r>
              <a:rPr lang="it-IT" sz="1200" kern="1200" dirty="0" err="1" smtClean="0">
                <a:solidFill>
                  <a:schemeClr val="tx1"/>
                </a:solidFill>
                <a:effectLst/>
                <a:latin typeface="+mn-lt"/>
                <a:ea typeface="+mn-ea"/>
                <a:cs typeface="+mn-cs"/>
              </a:rPr>
              <a:t>sara</a:t>
            </a:r>
            <a:r>
              <a:rPr lang="it-IT" sz="1200" kern="1200" dirty="0" smtClean="0">
                <a:solidFill>
                  <a:schemeClr val="tx1"/>
                </a:solidFill>
                <a:effectLst/>
                <a:latin typeface="+mn-lt"/>
                <a:ea typeface="+mn-ea"/>
                <a:cs typeface="+mn-cs"/>
              </a:rPr>
              <a:t>̀ progettato con riferimento alle prescrizioni presenti nell’elenco specie arboree autoctone comunali e in relazione al rilievo di dettaglio delle specie arboree arbustive ad oggi esistenti nell’area; </a:t>
            </a:r>
          </a:p>
          <a:p>
            <a:endParaRPr lang="it-IT" dirty="0" smtClean="0">
              <a:effectLst/>
            </a:endParaRPr>
          </a:p>
          <a:p>
            <a:r>
              <a:rPr lang="it-IT" sz="1200" kern="1200" dirty="0" smtClean="0">
                <a:solidFill>
                  <a:schemeClr val="tx1"/>
                </a:solidFill>
                <a:effectLst/>
                <a:latin typeface="+mn-lt"/>
                <a:ea typeface="+mn-ea"/>
                <a:cs typeface="+mn-cs"/>
              </a:rPr>
              <a:t>⇒  In merito alle emissioni sonore il progetto prevede la messa in opera di una barriera fonoassorbente come previsto dalla relazione di valutazione revisionale di impatto acustica redatta dall’</a:t>
            </a:r>
            <a:r>
              <a:rPr lang="it-IT" sz="1200" kern="1200" dirty="0" err="1" smtClean="0">
                <a:solidFill>
                  <a:schemeClr val="tx1"/>
                </a:solidFill>
                <a:effectLst/>
                <a:latin typeface="+mn-lt"/>
                <a:ea typeface="+mn-ea"/>
                <a:cs typeface="+mn-cs"/>
              </a:rPr>
              <a:t>Ing</a:t>
            </a:r>
            <a:r>
              <a:rPr lang="it-IT" sz="1200" kern="1200" dirty="0" smtClean="0">
                <a:solidFill>
                  <a:schemeClr val="tx1"/>
                </a:solidFill>
                <a:effectLst/>
                <a:latin typeface="+mn-lt"/>
                <a:ea typeface="+mn-ea"/>
                <a:cs typeface="+mn-cs"/>
              </a:rPr>
              <a:t> Sebastiano Gatto. E’ inoltre prevista l’esecuzione di un’ulteriore campagna acustica da eseguirsi post- </a:t>
            </a:r>
            <a:r>
              <a:rPr lang="it-IT" sz="1200" kern="1200" dirty="0" err="1" smtClean="0">
                <a:solidFill>
                  <a:schemeClr val="tx1"/>
                </a:solidFill>
                <a:effectLst/>
                <a:latin typeface="+mn-lt"/>
                <a:ea typeface="+mn-ea"/>
                <a:cs typeface="+mn-cs"/>
              </a:rPr>
              <a:t>operam</a:t>
            </a:r>
            <a:r>
              <a:rPr lang="it-IT" sz="1200" kern="1200" dirty="0" smtClean="0">
                <a:solidFill>
                  <a:schemeClr val="tx1"/>
                </a:solidFill>
                <a:effectLst/>
                <a:latin typeface="+mn-lt"/>
                <a:ea typeface="+mn-ea"/>
                <a:cs typeface="+mn-cs"/>
              </a:rPr>
              <a:t> al fine di verificare le misure di mitigazione adottate ed eventualmente procedere con delle ulteriori integrazioni; </a:t>
            </a:r>
          </a:p>
          <a:p>
            <a:endParaRPr lang="it-IT" dirty="0" smtClean="0">
              <a:effectLst/>
            </a:endParaRPr>
          </a:p>
          <a:p>
            <a:r>
              <a:rPr lang="it-IT" sz="1200" kern="1200" dirty="0" smtClean="0">
                <a:solidFill>
                  <a:schemeClr val="tx1"/>
                </a:solidFill>
                <a:effectLst/>
                <a:latin typeface="+mn-lt"/>
                <a:ea typeface="+mn-ea"/>
                <a:cs typeface="+mn-cs"/>
              </a:rPr>
              <a:t>⇒  In merito alle emissioni in atmosfera, oltre alle caratteristiche peculiari dell’impianto e al suo impianto di abbattimento polveri, è previsto l’utilizzo in periodi particolarmente siccitosi di un cannone di nebulizzazione d’acqua che </a:t>
            </a:r>
            <a:r>
              <a:rPr lang="it-IT" sz="1200" kern="1200" dirty="0" err="1" smtClean="0">
                <a:solidFill>
                  <a:schemeClr val="tx1"/>
                </a:solidFill>
                <a:effectLst/>
                <a:latin typeface="+mn-lt"/>
                <a:ea typeface="+mn-ea"/>
                <a:cs typeface="+mn-cs"/>
              </a:rPr>
              <a:t>potra</a:t>
            </a:r>
            <a:r>
              <a:rPr lang="it-IT" sz="1200" kern="1200" dirty="0" smtClean="0">
                <a:solidFill>
                  <a:schemeClr val="tx1"/>
                </a:solidFill>
                <a:effectLst/>
                <a:latin typeface="+mn-lt"/>
                <a:ea typeface="+mn-ea"/>
                <a:cs typeface="+mn-cs"/>
              </a:rPr>
              <a:t>̀ esser utilizzato nei vari settori dell’impianto; </a:t>
            </a:r>
          </a:p>
          <a:p>
            <a:endParaRPr lang="it-IT" dirty="0" smtClean="0">
              <a:effectLst/>
            </a:endParaRPr>
          </a:p>
          <a:p>
            <a:r>
              <a:rPr lang="it-IT" sz="1200" kern="1200" dirty="0" smtClean="0">
                <a:solidFill>
                  <a:schemeClr val="tx1"/>
                </a:solidFill>
                <a:effectLst/>
                <a:latin typeface="+mn-lt"/>
                <a:ea typeface="+mn-ea"/>
                <a:cs typeface="+mn-cs"/>
              </a:rPr>
              <a:t>⇒  Sarà infine garantita la pulizia delle ruote dei mezzi in uscita mediante un sistema getti a spruzzo posto lungo il lato orientale dell’area. Tale sistema </a:t>
            </a:r>
            <a:r>
              <a:rPr lang="it-IT" sz="1200" kern="1200" dirty="0" err="1" smtClean="0">
                <a:solidFill>
                  <a:schemeClr val="tx1"/>
                </a:solidFill>
                <a:effectLst/>
                <a:latin typeface="+mn-lt"/>
                <a:ea typeface="+mn-ea"/>
                <a:cs typeface="+mn-cs"/>
              </a:rPr>
              <a:t>consentira</a:t>
            </a:r>
            <a:r>
              <a:rPr lang="it-IT" sz="1200" kern="1200" dirty="0" smtClean="0">
                <a:solidFill>
                  <a:schemeClr val="tx1"/>
                </a:solidFill>
                <a:effectLst/>
                <a:latin typeface="+mn-lt"/>
                <a:ea typeface="+mn-ea"/>
                <a:cs typeface="+mn-cs"/>
              </a:rPr>
              <a:t>̀ di non impattare sulla pulizia delle strade circostanti l’impianto. </a:t>
            </a:r>
          </a:p>
          <a:p>
            <a:endParaRPr lang="it-IT" dirty="0" smtClean="0">
              <a:effectLst/>
            </a:endParaRPr>
          </a:p>
          <a:p>
            <a:r>
              <a:rPr lang="it-IT" sz="1200" kern="1200" dirty="0" smtClean="0">
                <a:solidFill>
                  <a:schemeClr val="tx1"/>
                </a:solidFill>
                <a:effectLst/>
                <a:latin typeface="+mn-lt"/>
                <a:ea typeface="+mn-ea"/>
                <a:cs typeface="+mn-cs"/>
              </a:rPr>
              <a:t>La ditta </a:t>
            </a:r>
            <a:r>
              <a:rPr lang="it-IT" sz="1200" kern="1200" dirty="0" err="1" smtClean="0">
                <a:solidFill>
                  <a:schemeClr val="tx1"/>
                </a:solidFill>
                <a:effectLst/>
                <a:latin typeface="+mn-lt"/>
                <a:ea typeface="+mn-ea"/>
                <a:cs typeface="+mn-cs"/>
              </a:rPr>
              <a:t>Demid</a:t>
            </a:r>
            <a:r>
              <a:rPr lang="it-IT" sz="1200" kern="1200" dirty="0" smtClean="0">
                <a:solidFill>
                  <a:schemeClr val="tx1"/>
                </a:solidFill>
                <a:effectLst/>
                <a:latin typeface="+mn-lt"/>
                <a:ea typeface="+mn-ea"/>
                <a:cs typeface="+mn-cs"/>
              </a:rPr>
              <a:t> S.r.l. rimane comunque disponibile a valutare altri interventi di mitigazione o compensazione dell’</a:t>
            </a:r>
            <a:r>
              <a:rPr lang="it-IT" sz="1200" kern="1200" dirty="0" err="1" smtClean="0">
                <a:solidFill>
                  <a:schemeClr val="tx1"/>
                </a:solidFill>
                <a:effectLst/>
                <a:latin typeface="+mn-lt"/>
                <a:ea typeface="+mn-ea"/>
                <a:cs typeface="+mn-cs"/>
              </a:rPr>
              <a:t>attivita</a:t>
            </a:r>
            <a:r>
              <a:rPr lang="it-IT" sz="1200" kern="1200" dirty="0" smtClean="0">
                <a:solidFill>
                  <a:schemeClr val="tx1"/>
                </a:solidFill>
                <a:effectLst/>
                <a:latin typeface="+mn-lt"/>
                <a:ea typeface="+mn-ea"/>
                <a:cs typeface="+mn-cs"/>
              </a:rPr>
              <a:t>̀ che saranno ritenuti necessari dagli Enti in fase di valutazione del progetto esecutivo ex art. 208 del d.lgs. 152/2006. </a:t>
            </a:r>
            <a:endParaRPr lang="it-IT" dirty="0" smtClean="0">
              <a:effectLst/>
            </a:endParaRPr>
          </a:p>
          <a:p>
            <a:pPr lvl="1"/>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6BB8F129-E295-1B45-9492-4849BBB54EC8}" type="slidenum">
              <a:rPr lang="it-IT" smtClean="0"/>
              <a:t>7</a:t>
            </a:fld>
            <a:endParaRPr lang="it-IT"/>
          </a:p>
        </p:txBody>
      </p:sp>
    </p:spTree>
    <p:extLst>
      <p:ext uri="{BB962C8B-B14F-4D97-AF65-F5344CB8AC3E}">
        <p14:creationId xmlns:p14="http://schemas.microsoft.com/office/powerpoint/2010/main" val="17933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FONTE: ISPRA - Istituto Superiore per la Protezione e la Ricerca Ambientale</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Il </a:t>
            </a:r>
            <a:r>
              <a:rPr lang="it-IT" sz="1200" b="1" kern="1200" dirty="0" smtClean="0">
                <a:solidFill>
                  <a:schemeClr val="tx1"/>
                </a:solidFill>
                <a:latin typeface="+mn-lt"/>
                <a:ea typeface="+mn-ea"/>
                <a:cs typeface="+mn-cs"/>
              </a:rPr>
              <a:t>consumo di suolo</a:t>
            </a:r>
            <a:r>
              <a:rPr lang="it-IT" sz="1200" b="0" kern="1200" dirty="0" smtClean="0">
                <a:solidFill>
                  <a:schemeClr val="tx1"/>
                </a:solidFill>
                <a:latin typeface="+mn-lt"/>
                <a:ea typeface="+mn-ea"/>
                <a:cs typeface="+mn-cs"/>
              </a:rPr>
              <a:t> deve essere inteso come un fenomeno associato alla perdita di una risorsa ambientale fondamentale, dovuta all’occupazione di superficie originariamente agricola, naturale o </a:t>
            </a:r>
            <a:r>
              <a:rPr lang="it-IT" sz="1200" b="0" kern="1200" dirty="0" err="1" smtClean="0">
                <a:solidFill>
                  <a:schemeClr val="tx1"/>
                </a:solidFill>
                <a:latin typeface="+mn-lt"/>
                <a:ea typeface="+mn-ea"/>
                <a:cs typeface="+mn-cs"/>
              </a:rPr>
              <a:t>seminaturale</a:t>
            </a:r>
            <a:r>
              <a:rPr lang="it-IT" sz="1200" b="0" kern="1200" dirty="0" smtClean="0">
                <a:solidFill>
                  <a:schemeClr val="tx1"/>
                </a:solidFill>
                <a:latin typeface="+mn-lt"/>
                <a:ea typeface="+mn-ea"/>
                <a:cs typeface="+mn-cs"/>
              </a:rPr>
              <a:t>. Il fenomeno si riferisce, quindi, a un incremento della copertura artificiale di terreno, legato alle dinamiche insediative. Un processo prevalentemente dovuto alla costruzione di nuovi edifici, capannoni e insediamenti, all’espansione delle città, alla </a:t>
            </a:r>
            <a:r>
              <a:rPr lang="it-IT" sz="1200" b="0" kern="1200" dirty="0" err="1" smtClean="0">
                <a:solidFill>
                  <a:schemeClr val="tx1"/>
                </a:solidFill>
                <a:latin typeface="+mn-lt"/>
                <a:ea typeface="+mn-ea"/>
                <a:cs typeface="+mn-cs"/>
              </a:rPr>
              <a:t>densificazione</a:t>
            </a:r>
            <a:r>
              <a:rPr lang="it-IT" sz="1200" b="0" kern="1200" dirty="0" smtClean="0">
                <a:solidFill>
                  <a:schemeClr val="tx1"/>
                </a:solidFill>
                <a:latin typeface="+mn-lt"/>
                <a:ea typeface="+mn-ea"/>
                <a:cs typeface="+mn-cs"/>
              </a:rPr>
              <a:t> o alla conversione di terreno entro un’area urbana, all’infrastrutturazione del territorio.</a:t>
            </a:r>
          </a:p>
          <a:p>
            <a:endParaRPr lang="it-IT" sz="1200" b="0" kern="1200" dirty="0" smtClean="0">
              <a:solidFill>
                <a:schemeClr val="tx1"/>
              </a:solidFill>
              <a:latin typeface="+mn-lt"/>
              <a:ea typeface="+mn-ea"/>
              <a:cs typeface="+mn-cs"/>
            </a:endParaRPr>
          </a:p>
          <a:p>
            <a:r>
              <a:rPr lang="it-IT" sz="1200" b="0" i="1" kern="1200" dirty="0" smtClean="0">
                <a:solidFill>
                  <a:schemeClr val="tx1"/>
                </a:solidFill>
                <a:latin typeface="+mn-lt"/>
                <a:ea typeface="+mn-ea"/>
                <a:cs typeface="+mn-cs"/>
              </a:rPr>
              <a:t>Il concetto di consumo di suolo deve, quindi, essere definito come una variazione da una copertura non artificiale </a:t>
            </a:r>
            <a:r>
              <a:rPr lang="it-IT" sz="1200" b="0" i="0" kern="1200" dirty="0" smtClean="0">
                <a:solidFill>
                  <a:schemeClr val="tx1"/>
                </a:solidFill>
                <a:latin typeface="+mn-lt"/>
                <a:ea typeface="+mn-ea"/>
                <a:cs typeface="+mn-cs"/>
              </a:rPr>
              <a:t>(suolo non consumato)</a:t>
            </a:r>
            <a:r>
              <a:rPr lang="it-IT" sz="1200" b="0" i="1" kern="1200" dirty="0" smtClean="0">
                <a:solidFill>
                  <a:schemeClr val="tx1"/>
                </a:solidFill>
                <a:latin typeface="+mn-lt"/>
                <a:ea typeface="+mn-ea"/>
                <a:cs typeface="+mn-cs"/>
              </a:rPr>
              <a:t> a una copertura artificiale del suolo </a:t>
            </a:r>
            <a:r>
              <a:rPr lang="it-IT" sz="1200" b="0" i="0" kern="1200" dirty="0" smtClean="0">
                <a:solidFill>
                  <a:schemeClr val="tx1"/>
                </a:solidFill>
                <a:latin typeface="+mn-lt"/>
                <a:ea typeface="+mn-ea"/>
                <a:cs typeface="+mn-cs"/>
              </a:rPr>
              <a:t>(suolo consumato).</a:t>
            </a: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hlinkClick r:id="rId3"/>
              </a:rPr>
              <a:t>Il consumo di suolo — Italiano - Isprawww.isprambiente.gov.it › Home › Temi › Suolo e Territorio</a:t>
            </a:r>
            <a:endParaRPr lang="it-IT" dirty="0"/>
          </a:p>
        </p:txBody>
      </p:sp>
      <p:sp>
        <p:nvSpPr>
          <p:cNvPr id="4" name="Segnaposto numero diapositiva 3"/>
          <p:cNvSpPr>
            <a:spLocks noGrp="1"/>
          </p:cNvSpPr>
          <p:nvPr>
            <p:ph type="sldNum" sz="quarter" idx="10"/>
          </p:nvPr>
        </p:nvSpPr>
        <p:spPr/>
        <p:txBody>
          <a:bodyPr/>
          <a:lstStyle/>
          <a:p>
            <a:fld id="{6BB8F129-E295-1B45-9492-4849BBB54EC8}" type="slidenum">
              <a:rPr lang="it-IT" smtClean="0"/>
              <a:t>8</a:t>
            </a:fld>
            <a:endParaRPr lang="it-IT"/>
          </a:p>
        </p:txBody>
      </p:sp>
    </p:spTree>
    <p:extLst>
      <p:ext uri="{BB962C8B-B14F-4D97-AF65-F5344CB8AC3E}">
        <p14:creationId xmlns:p14="http://schemas.microsoft.com/office/powerpoint/2010/main" val="1131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B8F129-E295-1B45-9492-4849BBB54EC8}" type="slidenum">
              <a:rPr lang="it-IT" smtClean="0"/>
              <a:t>12</a:t>
            </a:fld>
            <a:endParaRPr lang="it-IT"/>
          </a:p>
        </p:txBody>
      </p:sp>
    </p:spTree>
    <p:extLst>
      <p:ext uri="{BB962C8B-B14F-4D97-AF65-F5344CB8AC3E}">
        <p14:creationId xmlns:p14="http://schemas.microsoft.com/office/powerpoint/2010/main" val="394915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B8F129-E295-1B45-9492-4849BBB54EC8}" type="slidenum">
              <a:rPr lang="it-IT" smtClean="0"/>
              <a:t>13</a:t>
            </a:fld>
            <a:endParaRPr lang="it-IT"/>
          </a:p>
        </p:txBody>
      </p:sp>
    </p:spTree>
    <p:extLst>
      <p:ext uri="{BB962C8B-B14F-4D97-AF65-F5344CB8AC3E}">
        <p14:creationId xmlns:p14="http://schemas.microsoft.com/office/powerpoint/2010/main" val="394915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B8F129-E295-1B45-9492-4849BBB54EC8}" type="slidenum">
              <a:rPr lang="it-IT" smtClean="0"/>
              <a:t>14</a:t>
            </a:fld>
            <a:endParaRPr lang="it-IT"/>
          </a:p>
        </p:txBody>
      </p:sp>
    </p:spTree>
    <p:extLst>
      <p:ext uri="{BB962C8B-B14F-4D97-AF65-F5344CB8AC3E}">
        <p14:creationId xmlns:p14="http://schemas.microsoft.com/office/powerpoint/2010/main" val="394915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10/07/19</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‹n.›</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10/07/19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10/07/19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10/07/19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10/07/19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10/07/19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10/07/19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‹n.›</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10/07/19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10/07/19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10/07/19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10/07/19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10/07/19</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‹n.›</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europa-verde@3x-1.png"/>
          <p:cNvPicPr>
            <a:picLocks noGrp="1" noChangeAspect="1"/>
          </p:cNvPicPr>
          <p:nvPr>
            <p:ph idx="1"/>
          </p:nvPr>
        </p:nvPicPr>
        <p:blipFill>
          <a:blip r:embed="rId2">
            <a:extLst>
              <a:ext uri="{28A0092B-C50C-407E-A947-70E740481C1C}">
                <a14:useLocalDpi xmlns:a14="http://schemas.microsoft.com/office/drawing/2010/main" val="0"/>
              </a:ext>
            </a:extLst>
          </a:blip>
          <a:srcRect l="-53365" r="-53365"/>
          <a:stretch>
            <a:fillRect/>
          </a:stretch>
        </p:blipFill>
        <p:spPr>
          <a:xfrm>
            <a:off x="-2285996" y="150270"/>
            <a:ext cx="13672108" cy="6613525"/>
          </a:xfrm>
        </p:spPr>
      </p:pic>
      <p:pic>
        <p:nvPicPr>
          <p:cNvPr id="6" name="Immagine 5" descr="VERDI CASSIN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635" y="557961"/>
            <a:ext cx="599753" cy="599753"/>
          </a:xfrm>
          <a:prstGeom prst="rect">
            <a:avLst/>
          </a:prstGeom>
        </p:spPr>
      </p:pic>
    </p:spTree>
    <p:extLst>
      <p:ext uri="{BB962C8B-B14F-4D97-AF65-F5344CB8AC3E}">
        <p14:creationId xmlns:p14="http://schemas.microsoft.com/office/powerpoint/2010/main" val="3707085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8874" y="520300"/>
            <a:ext cx="8038068" cy="634278"/>
          </a:xfrm>
        </p:spPr>
        <p:txBody>
          <a:bodyPr>
            <a:normAutofit/>
          </a:bodyPr>
          <a:lstStyle/>
          <a:p>
            <a:pPr algn="ctr"/>
            <a:r>
              <a:rPr lang="it-IT" sz="3200" dirty="0" smtClean="0"/>
              <a:t>NOI SIAMO PER UNA ECONOMIA CIRCOLARE</a:t>
            </a:r>
            <a:endParaRPr lang="it-IT" sz="3200" dirty="0"/>
          </a:p>
        </p:txBody>
      </p:sp>
      <p:sp>
        <p:nvSpPr>
          <p:cNvPr id="3" name="Segnaposto contenuto 2"/>
          <p:cNvSpPr>
            <a:spLocks noGrp="1"/>
          </p:cNvSpPr>
          <p:nvPr>
            <p:ph idx="1"/>
          </p:nvPr>
        </p:nvSpPr>
        <p:spPr>
          <a:xfrm>
            <a:off x="914400" y="1894871"/>
            <a:ext cx="7315200" cy="3539527"/>
          </a:xfrm>
        </p:spPr>
        <p:txBody>
          <a:bodyPr>
            <a:noAutofit/>
          </a:bodyPr>
          <a:lstStyle/>
          <a:p>
            <a:pPr marL="45720" indent="0" algn="just">
              <a:buNone/>
            </a:pPr>
            <a:endParaRPr lang="it-IT" sz="2200" dirty="0" smtClean="0"/>
          </a:p>
          <a:p>
            <a:pPr marL="45720" indent="0" algn="just">
              <a:buNone/>
            </a:pPr>
            <a:r>
              <a:rPr lang="it-IT" sz="2400" dirty="0" smtClean="0"/>
              <a:t>Quella </a:t>
            </a:r>
            <a:r>
              <a:rPr lang="it-IT" sz="2400" dirty="0"/>
              <a:t>dell’economia circolare è una straordinaria </a:t>
            </a:r>
            <a:r>
              <a:rPr lang="it-IT" sz="2400" dirty="0" smtClean="0"/>
              <a:t>opportunità </a:t>
            </a:r>
            <a:r>
              <a:rPr lang="it-IT" sz="2400" dirty="0"/>
              <a:t>per il nostro Paese e le sue </a:t>
            </a:r>
            <a:r>
              <a:rPr lang="it-IT" sz="2400" dirty="0" smtClean="0"/>
              <a:t>imprese, una opportunità </a:t>
            </a:r>
            <a:r>
              <a:rPr lang="it-IT" sz="2400" dirty="0"/>
              <a:t>di tutela </a:t>
            </a:r>
            <a:r>
              <a:rPr lang="it-IT" sz="2400" dirty="0" smtClean="0"/>
              <a:t>ambientale e innovazione tecnologica, di rilancio </a:t>
            </a:r>
            <a:r>
              <a:rPr lang="it-IT" sz="2400" dirty="0"/>
              <a:t>economico e </a:t>
            </a:r>
            <a:r>
              <a:rPr lang="it-IT" sz="2400" dirty="0" smtClean="0"/>
              <a:t>occupazionale</a:t>
            </a:r>
          </a:p>
          <a:p>
            <a:pPr marL="45720" indent="0" algn="just">
              <a:buNone/>
            </a:pPr>
            <a:endParaRPr lang="it-IT" sz="2400" dirty="0"/>
          </a:p>
          <a:p>
            <a:pPr marL="45720" indent="0" algn="just">
              <a:buNone/>
            </a:pPr>
            <a:r>
              <a:rPr lang="it-IT" sz="2400" dirty="0" smtClean="0"/>
              <a:t>Nuovi processi legati al recupero stanno </a:t>
            </a:r>
            <a:r>
              <a:rPr lang="it-IT" sz="2400" dirty="0"/>
              <a:t>producendo risultati </a:t>
            </a:r>
            <a:r>
              <a:rPr lang="it-IT" sz="2400" dirty="0" smtClean="0"/>
              <a:t>positivi in </a:t>
            </a:r>
            <a:r>
              <a:rPr lang="it-IT" sz="2400" dirty="0"/>
              <a:t>tanti settori e </a:t>
            </a:r>
            <a:r>
              <a:rPr lang="it-IT" sz="2400" dirty="0" smtClean="0"/>
              <a:t>anche </a:t>
            </a:r>
            <a:r>
              <a:rPr lang="it-IT" sz="2400" dirty="0"/>
              <a:t>nelle </a:t>
            </a:r>
            <a:r>
              <a:rPr lang="it-IT" sz="2400" dirty="0" smtClean="0"/>
              <a:t>costruzioni</a:t>
            </a:r>
            <a:endParaRPr lang="it-IT" sz="2400" dirty="0"/>
          </a:p>
        </p:txBody>
      </p:sp>
      <p:pic>
        <p:nvPicPr>
          <p:cNvPr id="5" name="Immagine 4"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3723151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390618"/>
            <a:ext cx="7315200" cy="1154097"/>
          </a:xfrm>
        </p:spPr>
        <p:txBody>
          <a:bodyPr>
            <a:normAutofit/>
          </a:bodyPr>
          <a:lstStyle/>
          <a:p>
            <a:pPr algn="ctr"/>
            <a:r>
              <a:rPr lang="it-IT" sz="3200" dirty="0" smtClean="0"/>
              <a:t>ECONOMIA CIRCOLARE ANCHE NELLE COSTRUZIONI</a:t>
            </a:r>
            <a:endParaRPr lang="it-IT" sz="3200" dirty="0"/>
          </a:p>
        </p:txBody>
      </p:sp>
      <p:sp>
        <p:nvSpPr>
          <p:cNvPr id="3" name="Segnaposto contenuto 2"/>
          <p:cNvSpPr>
            <a:spLocks noGrp="1"/>
          </p:cNvSpPr>
          <p:nvPr>
            <p:ph idx="1"/>
          </p:nvPr>
        </p:nvSpPr>
        <p:spPr>
          <a:xfrm>
            <a:off x="914400" y="2071995"/>
            <a:ext cx="7315200" cy="3539527"/>
          </a:xfrm>
        </p:spPr>
        <p:txBody>
          <a:bodyPr>
            <a:normAutofit fontScale="92500" lnSpcReduction="10000"/>
          </a:bodyPr>
          <a:lstStyle/>
          <a:p>
            <a:pPr marL="45720" indent="0" algn="just">
              <a:buNone/>
            </a:pPr>
            <a:r>
              <a:rPr lang="it-IT" sz="2400" dirty="0" smtClean="0"/>
              <a:t>L’impatto </a:t>
            </a:r>
            <a:r>
              <a:rPr lang="it-IT" sz="2400" dirty="0"/>
              <a:t>delle cave nei confronti del paesaggio è una delle questioni ambientali </a:t>
            </a:r>
            <a:r>
              <a:rPr lang="it-IT" sz="2400" dirty="0" smtClean="0"/>
              <a:t>più </a:t>
            </a:r>
            <a:r>
              <a:rPr lang="it-IT" sz="2400" dirty="0"/>
              <a:t>importanti nel nostro </a:t>
            </a:r>
            <a:r>
              <a:rPr lang="it-IT" sz="2400" dirty="0" smtClean="0"/>
              <a:t>Paese</a:t>
            </a:r>
          </a:p>
          <a:p>
            <a:pPr marL="45720" indent="0" algn="ctr">
              <a:buNone/>
            </a:pPr>
            <a:endParaRPr lang="it-IT" sz="2600" dirty="0" smtClean="0"/>
          </a:p>
          <a:p>
            <a:pPr marL="45720" indent="0" algn="ctr">
              <a:buNone/>
            </a:pPr>
            <a:r>
              <a:rPr lang="it-IT" sz="2600" dirty="0"/>
              <a:t>In Italia </a:t>
            </a:r>
            <a:r>
              <a:rPr lang="it-IT" sz="2600" dirty="0" smtClean="0"/>
              <a:t>esistono circa </a:t>
            </a:r>
            <a:r>
              <a:rPr lang="it-IT" sz="2600" dirty="0"/>
              <a:t>2.500 cave da inerti </a:t>
            </a:r>
            <a:r>
              <a:rPr lang="it-IT" sz="2600" dirty="0" smtClean="0"/>
              <a:t/>
            </a:r>
            <a:br>
              <a:rPr lang="it-IT" sz="2600" dirty="0" smtClean="0"/>
            </a:br>
            <a:r>
              <a:rPr lang="it-IT" sz="2600" dirty="0" smtClean="0"/>
              <a:t>e </a:t>
            </a:r>
            <a:r>
              <a:rPr lang="it-IT" sz="2600" dirty="0"/>
              <a:t>almeno 14.000 </a:t>
            </a:r>
            <a:r>
              <a:rPr lang="it-IT" sz="2600" dirty="0" smtClean="0"/>
              <a:t>cave abbandonate </a:t>
            </a:r>
          </a:p>
          <a:p>
            <a:pPr marL="45720" indent="0" algn="ctr">
              <a:buNone/>
            </a:pPr>
            <a:endParaRPr lang="it-IT" sz="2600" dirty="0" smtClean="0"/>
          </a:p>
          <a:p>
            <a:pPr marL="45720" indent="0" algn="ctr">
              <a:buNone/>
            </a:pPr>
            <a:r>
              <a:rPr lang="it-IT" sz="2600" b="1" u="sng" dirty="0" smtClean="0"/>
              <a:t>NOI RITENIAMO CHE IL FUTURO DELLE COSTRUZIONI DEBBA INEVITABILMENTE PASSARE PER L’INNOVAZIONE AMBIENTALE</a:t>
            </a:r>
          </a:p>
        </p:txBody>
      </p:sp>
      <p:pic>
        <p:nvPicPr>
          <p:cNvPr id="5" name="Immagine 4"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151686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95072"/>
            <a:ext cx="7315200" cy="549301"/>
          </a:xfrm>
        </p:spPr>
        <p:txBody>
          <a:bodyPr>
            <a:noAutofit/>
          </a:bodyPr>
          <a:lstStyle/>
          <a:p>
            <a:pPr algn="ctr"/>
            <a:r>
              <a:rPr lang="it-IT" sz="3200" dirty="0" smtClean="0"/>
              <a:t>ALLORA PERCHE SIAMO PREOCCUPATI ?</a:t>
            </a:r>
            <a:endParaRPr lang="it-IT" sz="3200" dirty="0"/>
          </a:p>
        </p:txBody>
      </p:sp>
      <p:sp>
        <p:nvSpPr>
          <p:cNvPr id="3" name="Segnaposto contenuto 2"/>
          <p:cNvSpPr>
            <a:spLocks noGrp="1"/>
          </p:cNvSpPr>
          <p:nvPr>
            <p:ph idx="1"/>
          </p:nvPr>
        </p:nvSpPr>
        <p:spPr>
          <a:xfrm>
            <a:off x="914400" y="1981860"/>
            <a:ext cx="7315200" cy="4327502"/>
          </a:xfrm>
        </p:spPr>
        <p:txBody>
          <a:bodyPr>
            <a:normAutofit fontScale="40000" lnSpcReduction="20000"/>
          </a:bodyPr>
          <a:lstStyle/>
          <a:p>
            <a:pPr marL="45720" indent="0">
              <a:buNone/>
            </a:pPr>
            <a:r>
              <a:rPr lang="it-IT" sz="5500" i="1" dirty="0"/>
              <a:t>"</a:t>
            </a:r>
            <a:r>
              <a:rPr lang="it-IT" sz="5500" b="1" i="1" dirty="0"/>
              <a:t>Tutta la Lombardia è ormai in mano a tutti i gruppi mafiosi</a:t>
            </a:r>
            <a:r>
              <a:rPr lang="it-IT" sz="5500" i="1" dirty="0"/>
              <a:t>. </a:t>
            </a:r>
            <a:r>
              <a:rPr lang="it-IT" sz="5500" i="1" dirty="0" smtClean="0"/>
              <a:t/>
            </a:r>
            <a:br>
              <a:rPr lang="it-IT" sz="5500" i="1" dirty="0" smtClean="0"/>
            </a:br>
            <a:r>
              <a:rPr lang="it-IT" sz="5500" i="1" dirty="0" smtClean="0"/>
              <a:t>E </a:t>
            </a:r>
            <a:r>
              <a:rPr lang="it-IT" sz="5500" i="1" dirty="0"/>
              <a:t>i reati che vengono percepiti meno dalla cittadinanza, [...] sono quelli che vengono 'governati' proprio dalla criminalità organizzata. [...]. Sono reati che, francamente, mi danno preoccupazione. Per citarne uno, voglio sottolineare il </a:t>
            </a:r>
            <a:r>
              <a:rPr lang="it-IT" sz="5500" b="1" i="1" u="sng" dirty="0"/>
              <a:t>commercio illegale di rifiuti</a:t>
            </a:r>
            <a:r>
              <a:rPr lang="it-IT" sz="5500" i="1" u="sng" dirty="0"/>
              <a:t>. In questo territorio risulta che </a:t>
            </a:r>
            <a:r>
              <a:rPr lang="it-IT" sz="5500" b="1" i="1" u="sng" dirty="0"/>
              <a:t>il sottofondo delle nostre strade è formato con rifiuti che sono altamente tossici</a:t>
            </a:r>
            <a:r>
              <a:rPr lang="it-IT" sz="5500" i="1" u="sng" dirty="0"/>
              <a:t>. Non sono reati che vanno a colpire solo determinati settori, incidono sulla nostra salute, sulla nostra vita, sono tanto e più gravi di quelli contro il patrimonio."</a:t>
            </a:r>
            <a:endParaRPr lang="it-IT" sz="5500" u="sng" dirty="0"/>
          </a:p>
          <a:p>
            <a:pPr marL="45720" indent="0">
              <a:buNone/>
            </a:pPr>
            <a:endParaRPr lang="it-IT" sz="4000" u="sng" dirty="0"/>
          </a:p>
          <a:p>
            <a:pPr marL="45720" indent="0" algn="r">
              <a:buNone/>
            </a:pPr>
            <a:endParaRPr lang="it-IT" sz="3400" b="1" i="1" dirty="0" smtClean="0"/>
          </a:p>
          <a:p>
            <a:pPr marL="45720" indent="0" algn="r">
              <a:buNone/>
            </a:pPr>
            <a:r>
              <a:rPr lang="it-IT" sz="3400" b="1" i="1" dirty="0" smtClean="0"/>
              <a:t>Graziana </a:t>
            </a:r>
            <a:r>
              <a:rPr lang="it-IT" sz="3400" b="1" i="1" dirty="0" err="1"/>
              <a:t>Campanato</a:t>
            </a:r>
            <a:endParaRPr lang="it-IT" sz="3400" b="1" dirty="0"/>
          </a:p>
          <a:p>
            <a:pPr marL="45720" indent="0" algn="r">
              <a:buNone/>
            </a:pPr>
            <a:r>
              <a:rPr lang="it-IT" sz="2300" dirty="0"/>
              <a:t>Presidente della Corte d'appello di Brescia</a:t>
            </a:r>
          </a:p>
          <a:p>
            <a:pPr marL="45720" indent="0" algn="r">
              <a:buNone/>
            </a:pPr>
            <a:r>
              <a:rPr lang="it-IT" sz="2300" dirty="0"/>
              <a:t>Inaugurazione dell'anno </a:t>
            </a:r>
            <a:r>
              <a:rPr lang="it-IT" sz="2300" dirty="0" smtClean="0"/>
              <a:t>giudiziario</a:t>
            </a:r>
            <a:endParaRPr lang="it-IT" sz="2300" dirty="0"/>
          </a:p>
        </p:txBody>
      </p:sp>
      <p:pic>
        <p:nvPicPr>
          <p:cNvPr id="5" name="Immagine 4" descr="europa-verde@3x-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9006023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474530"/>
            <a:ext cx="7315200" cy="714023"/>
          </a:xfrm>
        </p:spPr>
        <p:txBody>
          <a:bodyPr>
            <a:noAutofit/>
          </a:bodyPr>
          <a:lstStyle/>
          <a:p>
            <a:pPr algn="ctr"/>
            <a:r>
              <a:rPr lang="it-IT" sz="3200" b="1" dirty="0" smtClean="0"/>
              <a:t>NOI SIAMO PREOCCUPATI </a:t>
            </a:r>
            <a:endParaRPr lang="it-IT" sz="3200" dirty="0"/>
          </a:p>
        </p:txBody>
      </p:sp>
      <p:sp>
        <p:nvSpPr>
          <p:cNvPr id="3" name="Segnaposto contenuto 2"/>
          <p:cNvSpPr>
            <a:spLocks noGrp="1"/>
          </p:cNvSpPr>
          <p:nvPr>
            <p:ph idx="1"/>
          </p:nvPr>
        </p:nvSpPr>
        <p:spPr>
          <a:xfrm>
            <a:off x="914400" y="1632940"/>
            <a:ext cx="7315200" cy="3894841"/>
          </a:xfrm>
        </p:spPr>
        <p:txBody>
          <a:bodyPr>
            <a:noAutofit/>
          </a:bodyPr>
          <a:lstStyle/>
          <a:p>
            <a:pPr marL="45720" indent="0">
              <a:buNone/>
            </a:pPr>
            <a:r>
              <a:rPr lang="it-IT" sz="2800" dirty="0" smtClean="0"/>
              <a:t>NOI SIAMO PREOCCUPATI E CI CHIEDIAMO</a:t>
            </a:r>
            <a:r>
              <a:rPr lang="mr-IN" sz="2800" dirty="0" smtClean="0"/>
              <a:t>…</a:t>
            </a:r>
            <a:endParaRPr lang="it-IT" sz="2800" dirty="0" smtClean="0"/>
          </a:p>
          <a:p>
            <a:pPr marL="45720" indent="0">
              <a:buNone/>
            </a:pPr>
            <a:endParaRPr lang="it-IT" sz="2200" dirty="0" smtClean="0"/>
          </a:p>
          <a:p>
            <a:r>
              <a:rPr lang="it-IT" sz="2200" dirty="0" smtClean="0"/>
              <a:t>perché </a:t>
            </a:r>
            <a:r>
              <a:rPr lang="it-IT" sz="2200" dirty="0"/>
              <a:t>progetti industriali come questo vengano proposti nei pressi di una area agricola </a:t>
            </a:r>
            <a:r>
              <a:rPr lang="it-IT" sz="2200" dirty="0" smtClean="0"/>
              <a:t>strategica?</a:t>
            </a:r>
            <a:endParaRPr lang="it-IT" sz="2200" dirty="0"/>
          </a:p>
          <a:p>
            <a:r>
              <a:rPr lang="it-IT" sz="2200" dirty="0"/>
              <a:t>perché progetti industriali come questo vengano proposti a meno di 200 metri dalle </a:t>
            </a:r>
            <a:r>
              <a:rPr lang="it-IT" sz="2200" dirty="0" smtClean="0"/>
              <a:t>abitazioni?</a:t>
            </a:r>
            <a:endParaRPr lang="it-IT" sz="2200" dirty="0"/>
          </a:p>
          <a:p>
            <a:r>
              <a:rPr lang="it-IT" sz="2200" dirty="0"/>
              <a:t>perché progetti industriali come questo vengano proposti a meno di 500 metri da una scuola </a:t>
            </a:r>
            <a:r>
              <a:rPr lang="it-IT" sz="2200" dirty="0" smtClean="0"/>
              <a:t>dell’infanzia?</a:t>
            </a:r>
            <a:endParaRPr lang="it-IT" sz="2200" dirty="0"/>
          </a:p>
          <a:p>
            <a:r>
              <a:rPr lang="it-IT" sz="2200" dirty="0"/>
              <a:t>perché progetti industriali come questo vengano proposti a meno di 800 metri </a:t>
            </a:r>
            <a:r>
              <a:rPr lang="it-IT" sz="2200" dirty="0" smtClean="0"/>
              <a:t>da un Parco (il PLIS MARTESANA)?</a:t>
            </a:r>
            <a:endParaRPr lang="it-IT" sz="2200" dirty="0"/>
          </a:p>
        </p:txBody>
      </p:sp>
      <p:pic>
        <p:nvPicPr>
          <p:cNvPr id="5" name="Immagine 4" descr="europa-verde@3x-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218225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400" y="1591071"/>
            <a:ext cx="7315200" cy="4718290"/>
          </a:xfrm>
        </p:spPr>
        <p:txBody>
          <a:bodyPr>
            <a:noAutofit/>
          </a:bodyPr>
          <a:lstStyle/>
          <a:p>
            <a:pPr marL="45720" indent="0" algn="just">
              <a:buNone/>
            </a:pPr>
            <a:r>
              <a:rPr lang="it-IT" sz="2800" dirty="0"/>
              <a:t>NOI SIAMO PREOCCUPATI E CI CHIEDIAMO</a:t>
            </a:r>
            <a:r>
              <a:rPr lang="mr-IN" sz="2800" dirty="0"/>
              <a:t>…</a:t>
            </a:r>
            <a:endParaRPr lang="it-IT" sz="2800" dirty="0"/>
          </a:p>
          <a:p>
            <a:pPr marL="45720" indent="0" algn="just">
              <a:buNone/>
            </a:pPr>
            <a:endParaRPr lang="it-IT" sz="2200" dirty="0" smtClean="0"/>
          </a:p>
          <a:p>
            <a:pPr algn="just"/>
            <a:r>
              <a:rPr lang="it-IT" sz="2200" dirty="0" smtClean="0"/>
              <a:t>chi assicurerà </a:t>
            </a:r>
            <a:r>
              <a:rPr lang="it-IT" sz="2200" dirty="0"/>
              <a:t>i cittadini residenti nelle zone </a:t>
            </a:r>
            <a:r>
              <a:rPr lang="it-IT" sz="2200" dirty="0" smtClean="0"/>
              <a:t>limitrofe          che </a:t>
            </a:r>
            <a:r>
              <a:rPr lang="it-IT" sz="2200" dirty="0"/>
              <a:t>non subiranno conseguenze dovute alla </a:t>
            </a:r>
            <a:r>
              <a:rPr lang="it-IT" sz="2200" dirty="0" smtClean="0"/>
              <a:t>         lavorazione </a:t>
            </a:r>
            <a:r>
              <a:rPr lang="it-IT" sz="2200" dirty="0"/>
              <a:t>degli inerti? </a:t>
            </a:r>
          </a:p>
          <a:p>
            <a:pPr algn="just"/>
            <a:r>
              <a:rPr lang="it-IT" sz="2200" dirty="0"/>
              <a:t>c</a:t>
            </a:r>
            <a:r>
              <a:rPr lang="it-IT" sz="2200" dirty="0" smtClean="0"/>
              <a:t>hi </a:t>
            </a:r>
            <a:r>
              <a:rPr lang="it-IT" sz="2200" dirty="0"/>
              <a:t>assicurerà i genitori dei bambini che frequentano la scuola di via Gramsci </a:t>
            </a:r>
            <a:r>
              <a:rPr lang="it-IT" sz="2200" dirty="0" smtClean="0"/>
              <a:t>che </a:t>
            </a:r>
            <a:r>
              <a:rPr lang="it-IT" sz="2200" dirty="0"/>
              <a:t>non subiranno conseguenze dovute alla lavorazione degli inerti? </a:t>
            </a:r>
            <a:endParaRPr lang="it-IT" sz="2200" b="1" dirty="0"/>
          </a:p>
          <a:p>
            <a:pPr algn="just"/>
            <a:r>
              <a:rPr lang="it-IT" sz="2200" b="1" dirty="0"/>
              <a:t>c</a:t>
            </a:r>
            <a:r>
              <a:rPr lang="it-IT" sz="2200" b="1" dirty="0" smtClean="0"/>
              <a:t>hi </a:t>
            </a:r>
            <a:r>
              <a:rPr lang="it-IT" sz="2200" b="1" dirty="0"/>
              <a:t>avrà il diritto di controllare la composizione degli "inerti" da triturare</a:t>
            </a:r>
            <a:r>
              <a:rPr lang="it-IT" sz="2200" dirty="0" smtClean="0"/>
              <a:t>?</a:t>
            </a:r>
            <a:endParaRPr lang="it-IT" sz="2200" dirty="0"/>
          </a:p>
          <a:p>
            <a:pPr algn="just"/>
            <a:r>
              <a:rPr lang="it-IT" sz="2200" dirty="0" smtClean="0"/>
              <a:t>Quale è </a:t>
            </a:r>
            <a:r>
              <a:rPr lang="it-IT" sz="2200" dirty="0"/>
              <a:t>il rischio che </a:t>
            </a:r>
            <a:r>
              <a:rPr lang="it-IT" sz="2200" dirty="0" smtClean="0"/>
              <a:t>negli inerti non ci </a:t>
            </a:r>
            <a:r>
              <a:rPr lang="it-IT" sz="2200" dirty="0"/>
              <a:t>finisca dentro l'eternit? </a:t>
            </a:r>
          </a:p>
        </p:txBody>
      </p:sp>
      <p:pic>
        <p:nvPicPr>
          <p:cNvPr id="5" name="Immagine 4" descr="europa-verde@3x-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
        <p:nvSpPr>
          <p:cNvPr id="8" name="Titolo 1"/>
          <p:cNvSpPr>
            <a:spLocks noGrp="1"/>
          </p:cNvSpPr>
          <p:nvPr>
            <p:ph type="title"/>
          </p:nvPr>
        </p:nvSpPr>
        <p:spPr>
          <a:xfrm>
            <a:off x="914400" y="474530"/>
            <a:ext cx="7315200" cy="714023"/>
          </a:xfrm>
        </p:spPr>
        <p:txBody>
          <a:bodyPr>
            <a:noAutofit/>
          </a:bodyPr>
          <a:lstStyle/>
          <a:p>
            <a:pPr algn="ctr"/>
            <a:r>
              <a:rPr lang="it-IT" sz="3200" b="1" dirty="0" smtClean="0"/>
              <a:t>NOI SIAMO PREOCCUPATI </a:t>
            </a:r>
            <a:endParaRPr lang="it-IT" sz="3200" dirty="0"/>
          </a:p>
        </p:txBody>
      </p:sp>
    </p:spTree>
    <p:extLst>
      <p:ext uri="{BB962C8B-B14F-4D97-AF65-F5344CB8AC3E}">
        <p14:creationId xmlns:p14="http://schemas.microsoft.com/office/powerpoint/2010/main" val="2285196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399" y="576128"/>
            <a:ext cx="7315200" cy="577969"/>
          </a:xfrm>
        </p:spPr>
        <p:txBody>
          <a:bodyPr>
            <a:noAutofit/>
          </a:bodyPr>
          <a:lstStyle/>
          <a:p>
            <a:pPr algn="ctr"/>
            <a:r>
              <a:rPr lang="it-IT" sz="3200" dirty="0" smtClean="0"/>
              <a:t>COSA ABBIAMO FATTO FINORA</a:t>
            </a:r>
            <a:endParaRPr lang="it-IT" sz="3200" dirty="0"/>
          </a:p>
        </p:txBody>
      </p:sp>
      <p:grpSp>
        <p:nvGrpSpPr>
          <p:cNvPr id="9" name="Gruppo 8"/>
          <p:cNvGrpSpPr/>
          <p:nvPr/>
        </p:nvGrpSpPr>
        <p:grpSpPr>
          <a:xfrm>
            <a:off x="914400" y="4346508"/>
            <a:ext cx="7679873" cy="1946166"/>
            <a:chOff x="902959" y="4735533"/>
            <a:chExt cx="7679873" cy="1946166"/>
          </a:xfrm>
        </p:grpSpPr>
        <p:pic>
          <p:nvPicPr>
            <p:cNvPr id="7" name="Immagine 6" descr="Schermata 2019-07-08 alle 15.48.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59" y="4735533"/>
              <a:ext cx="7668434" cy="1335331"/>
            </a:xfrm>
            <a:prstGeom prst="rect">
              <a:avLst/>
            </a:prstGeom>
          </p:spPr>
        </p:pic>
        <p:pic>
          <p:nvPicPr>
            <p:cNvPr id="8" name="Immagine 7" descr="Schermata 2019-07-08 alle 15.47.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6068224"/>
              <a:ext cx="7668433" cy="613475"/>
            </a:xfrm>
            <a:prstGeom prst="rect">
              <a:avLst/>
            </a:prstGeom>
          </p:spPr>
        </p:pic>
      </p:grpSp>
      <p:pic>
        <p:nvPicPr>
          <p:cNvPr id="10" name="Immagine 9" descr="europa-verde@3x-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
        <p:nvSpPr>
          <p:cNvPr id="12" name="Segnaposto contenuto 2"/>
          <p:cNvSpPr txBox="1">
            <a:spLocks/>
          </p:cNvSpPr>
          <p:nvPr/>
        </p:nvSpPr>
        <p:spPr>
          <a:xfrm>
            <a:off x="914400" y="1591071"/>
            <a:ext cx="7315200" cy="471829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Font typeface="Wingdings" charset="2"/>
              <a:buNone/>
            </a:pPr>
            <a:r>
              <a:rPr lang="it-IT" sz="2800" dirty="0" smtClean="0"/>
              <a:t>Abbiamo analizzato i documenti presenti sul portale Regionale SILVIA</a:t>
            </a:r>
          </a:p>
          <a:p>
            <a:pPr marL="45720" indent="0" algn="ctr">
              <a:buFont typeface="Wingdings" charset="2"/>
              <a:buNone/>
            </a:pPr>
            <a:endParaRPr lang="it-IT" sz="2800" dirty="0"/>
          </a:p>
          <a:p>
            <a:pPr marL="45720" indent="0" algn="ctr">
              <a:buFont typeface="Wingdings" charset="2"/>
              <a:buNone/>
            </a:pPr>
            <a:r>
              <a:rPr lang="it-IT" sz="2800" dirty="0" smtClean="0"/>
              <a:t>Richiesto delucidazioni sulla prima procedura espletata e bloccata da Città Metropolitana</a:t>
            </a:r>
          </a:p>
          <a:p>
            <a:pPr marL="45720" indent="0" algn="just">
              <a:buFont typeface="Wingdings" charset="2"/>
              <a:buNone/>
            </a:pPr>
            <a:r>
              <a:rPr lang="it-IT" sz="2200" dirty="0" smtClean="0"/>
              <a:t> </a:t>
            </a:r>
            <a:endParaRPr lang="it-IT" sz="2200" dirty="0"/>
          </a:p>
        </p:txBody>
      </p:sp>
    </p:spTree>
    <p:extLst>
      <p:ext uri="{BB962C8B-B14F-4D97-AF65-F5344CB8AC3E}">
        <p14:creationId xmlns:p14="http://schemas.microsoft.com/office/powerpoint/2010/main" val="16350765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69126"/>
            <a:ext cx="7315200" cy="1154097"/>
          </a:xfrm>
        </p:spPr>
        <p:txBody>
          <a:bodyPr>
            <a:normAutofit/>
          </a:bodyPr>
          <a:lstStyle/>
          <a:p>
            <a:pPr algn="ctr"/>
            <a:r>
              <a:rPr lang="it-IT" sz="3200" dirty="0" smtClean="0"/>
              <a:t>COSA ABBIAMO FATTO FINORA</a:t>
            </a:r>
            <a:br>
              <a:rPr lang="it-IT" sz="3200" dirty="0" smtClean="0"/>
            </a:br>
            <a:endParaRPr lang="it-IT" sz="3200" dirty="0"/>
          </a:p>
        </p:txBody>
      </p:sp>
      <p:sp>
        <p:nvSpPr>
          <p:cNvPr id="3" name="Segnaposto contenuto 2"/>
          <p:cNvSpPr>
            <a:spLocks noGrp="1"/>
          </p:cNvSpPr>
          <p:nvPr>
            <p:ph idx="1"/>
          </p:nvPr>
        </p:nvSpPr>
        <p:spPr>
          <a:xfrm>
            <a:off x="914400" y="1658323"/>
            <a:ext cx="4346628" cy="4651038"/>
          </a:xfrm>
        </p:spPr>
        <p:txBody>
          <a:bodyPr>
            <a:normAutofit fontScale="92500" lnSpcReduction="10000"/>
          </a:bodyPr>
          <a:lstStyle/>
          <a:p>
            <a:pPr marL="45720" indent="0" algn="just">
              <a:buNone/>
            </a:pPr>
            <a:r>
              <a:rPr lang="it-IT" sz="2400" dirty="0" smtClean="0"/>
              <a:t>Il 9 giugno abbiamo scritto una richiesta di informazione al Sindaco e per conoscenza a tutti i Consiglieri Comunali, per chiedere:</a:t>
            </a:r>
            <a:br>
              <a:rPr lang="it-IT" sz="2400" dirty="0" smtClean="0"/>
            </a:br>
            <a:endParaRPr lang="it-IT" sz="2400" dirty="0" smtClean="0"/>
          </a:p>
          <a:p>
            <a:pPr algn="just"/>
            <a:r>
              <a:rPr lang="it-IT" sz="2100" b="1" dirty="0" smtClean="0"/>
              <a:t>se </a:t>
            </a:r>
            <a:r>
              <a:rPr lang="it-IT" sz="2100" b="1" dirty="0"/>
              <a:t>l’Amministrazione Comunale ha </a:t>
            </a:r>
            <a:r>
              <a:rPr lang="it-IT" sz="2100" b="1" dirty="0" smtClean="0"/>
              <a:t>già </a:t>
            </a:r>
            <a:r>
              <a:rPr lang="it-IT" sz="2100" b="1" dirty="0"/>
              <a:t>presentato o ha intenzione, nei tempi previsti, di presentare osservazioni scritte </a:t>
            </a:r>
            <a:r>
              <a:rPr lang="it-IT" sz="2100" b="1" dirty="0" smtClean="0"/>
              <a:t>all’Autorità </a:t>
            </a:r>
            <a:r>
              <a:rPr lang="it-IT" sz="2100" b="1" dirty="0"/>
              <a:t>competente sull’opera in </a:t>
            </a:r>
            <a:r>
              <a:rPr lang="it-IT" sz="2100" b="1" dirty="0" smtClean="0"/>
              <a:t>questione;</a:t>
            </a:r>
            <a:endParaRPr lang="it-IT" sz="2100" b="1" dirty="0"/>
          </a:p>
          <a:p>
            <a:pPr algn="just"/>
            <a:r>
              <a:rPr lang="it-IT" sz="2100" b="1" dirty="0"/>
              <a:t>se gli uffici comunali hanno stimato il “rischio per la salute” sia per i residenti di via Ugo La Malfa ma in particolare per i </a:t>
            </a:r>
            <a:r>
              <a:rPr lang="it-IT" sz="2100" b="1" dirty="0" smtClean="0"/>
              <a:t>bambini frequentanti la scuola dell’infanzia di via Gramsci;</a:t>
            </a:r>
            <a:endParaRPr lang="it-IT" sz="2100" b="1" dirty="0"/>
          </a:p>
        </p:txBody>
      </p:sp>
      <p:pic>
        <p:nvPicPr>
          <p:cNvPr id="5" name="Immagine 4" descr="Schermata 2019-07-08 alle 15.35.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487" y="1658322"/>
            <a:ext cx="3289349" cy="4670139"/>
          </a:xfrm>
          <a:prstGeom prst="rect">
            <a:avLst/>
          </a:prstGeom>
        </p:spPr>
      </p:pic>
      <p:pic>
        <p:nvPicPr>
          <p:cNvPr id="7" name="Immagine 6" descr="europa-verde@3x-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11595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400" y="1658323"/>
            <a:ext cx="4346628" cy="4651038"/>
          </a:xfrm>
        </p:spPr>
        <p:txBody>
          <a:bodyPr>
            <a:normAutofit/>
          </a:bodyPr>
          <a:lstStyle/>
          <a:p>
            <a:pPr marL="45720" indent="0" algn="just">
              <a:buNone/>
            </a:pPr>
            <a:r>
              <a:rPr lang="it-IT" dirty="0" smtClean="0"/>
              <a:t>Il 9 giugno abbiamo scritto una richiesta di informazione al Sindaco e per conoscenza a tutti i Consiglieri Comunali, per chiedere:</a:t>
            </a:r>
            <a:br>
              <a:rPr lang="it-IT" dirty="0" smtClean="0"/>
            </a:br>
            <a:endParaRPr lang="it-IT" dirty="0" smtClean="0"/>
          </a:p>
          <a:p>
            <a:pPr algn="just"/>
            <a:r>
              <a:rPr lang="it-IT" sz="1900" b="1" dirty="0"/>
              <a:t>h</a:t>
            </a:r>
            <a:r>
              <a:rPr lang="it-IT" sz="1900" b="1" dirty="0" smtClean="0"/>
              <a:t>anno valutato o intendono valutare l’impatto dovuto alla lavorazione degli inerti, sul territorio di Cassina                de’ Pecchi, in particolare per quanto riguarda le emissioni in atmosfera, le emissioni sonore, l’eventuale inquinamento del suolo e  della falda acquifera.</a:t>
            </a:r>
          </a:p>
          <a:p>
            <a:pPr algn="just"/>
            <a:endParaRPr lang="it-IT" sz="1900" b="1" dirty="0"/>
          </a:p>
          <a:p>
            <a:pPr algn="just"/>
            <a:endParaRPr lang="it-IT" sz="1800" b="1" dirty="0" smtClean="0"/>
          </a:p>
          <a:p>
            <a:pPr algn="just"/>
            <a:endParaRPr lang="it-IT" b="1" dirty="0"/>
          </a:p>
          <a:p>
            <a:pPr algn="just"/>
            <a:endParaRPr lang="it-IT" b="1" dirty="0" smtClean="0"/>
          </a:p>
          <a:p>
            <a:pPr algn="just"/>
            <a:endParaRPr lang="it-IT" b="1" dirty="0" smtClean="0"/>
          </a:p>
        </p:txBody>
      </p:sp>
      <p:pic>
        <p:nvPicPr>
          <p:cNvPr id="7" name="Immagine 6"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2953"/>
            <a:ext cx="570047" cy="570047"/>
          </a:xfrm>
          <a:prstGeom prst="rect">
            <a:avLst/>
          </a:prstGeom>
        </p:spPr>
      </p:pic>
      <p:pic>
        <p:nvPicPr>
          <p:cNvPr id="8" name="Immagine 7" descr="Schermata 2019-07-08 alle 15.35.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487" y="1658322"/>
            <a:ext cx="3289349" cy="4670139"/>
          </a:xfrm>
          <a:prstGeom prst="rect">
            <a:avLst/>
          </a:prstGeom>
        </p:spPr>
      </p:pic>
      <p:sp>
        <p:nvSpPr>
          <p:cNvPr id="9" name="Titolo 1"/>
          <p:cNvSpPr>
            <a:spLocks noGrp="1"/>
          </p:cNvSpPr>
          <p:nvPr>
            <p:ph type="title"/>
          </p:nvPr>
        </p:nvSpPr>
        <p:spPr>
          <a:xfrm>
            <a:off x="914400" y="569126"/>
            <a:ext cx="7315200" cy="1154097"/>
          </a:xfrm>
        </p:spPr>
        <p:txBody>
          <a:bodyPr>
            <a:normAutofit/>
          </a:bodyPr>
          <a:lstStyle/>
          <a:p>
            <a:pPr algn="ctr"/>
            <a:r>
              <a:rPr lang="it-IT" sz="3200" dirty="0" smtClean="0"/>
              <a:t>COSA ABBIAMO FATTO FINORA</a:t>
            </a:r>
            <a:br>
              <a:rPr lang="it-IT" sz="3200" dirty="0" smtClean="0"/>
            </a:br>
            <a:endParaRPr lang="it-IT" sz="3200" dirty="0"/>
          </a:p>
        </p:txBody>
      </p:sp>
    </p:spTree>
    <p:extLst>
      <p:ext uri="{BB962C8B-B14F-4D97-AF65-F5344CB8AC3E}">
        <p14:creationId xmlns:p14="http://schemas.microsoft.com/office/powerpoint/2010/main" val="2712175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400" y="1658323"/>
            <a:ext cx="7528362" cy="4651038"/>
          </a:xfrm>
        </p:spPr>
        <p:txBody>
          <a:bodyPr>
            <a:normAutofit/>
          </a:bodyPr>
          <a:lstStyle/>
          <a:p>
            <a:pPr marL="45720" indent="0" algn="just">
              <a:buNone/>
            </a:pPr>
            <a:endParaRPr lang="it-IT" sz="1900" b="1" dirty="0" smtClean="0"/>
          </a:p>
          <a:p>
            <a:pPr algn="just"/>
            <a:endParaRPr lang="it-IT" sz="1900" b="1" dirty="0"/>
          </a:p>
          <a:p>
            <a:pPr algn="just"/>
            <a:endParaRPr lang="it-IT" sz="1800" b="1" dirty="0" smtClean="0"/>
          </a:p>
          <a:p>
            <a:pPr algn="just"/>
            <a:endParaRPr lang="it-IT" b="1" dirty="0"/>
          </a:p>
          <a:p>
            <a:pPr algn="just"/>
            <a:endParaRPr lang="it-IT" b="1" dirty="0" smtClean="0"/>
          </a:p>
          <a:p>
            <a:pPr algn="just"/>
            <a:endParaRPr lang="it-IT" b="1" dirty="0" smtClean="0"/>
          </a:p>
        </p:txBody>
      </p:sp>
      <p:pic>
        <p:nvPicPr>
          <p:cNvPr id="7" name="Immagine 6"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2953"/>
            <a:ext cx="570047" cy="570047"/>
          </a:xfrm>
          <a:prstGeom prst="rect">
            <a:avLst/>
          </a:prstGeom>
        </p:spPr>
      </p:pic>
      <p:sp>
        <p:nvSpPr>
          <p:cNvPr id="9" name="Titolo 1"/>
          <p:cNvSpPr>
            <a:spLocks noGrp="1"/>
          </p:cNvSpPr>
          <p:nvPr>
            <p:ph type="title"/>
          </p:nvPr>
        </p:nvSpPr>
        <p:spPr>
          <a:xfrm>
            <a:off x="914400" y="569127"/>
            <a:ext cx="7315200" cy="573874"/>
          </a:xfrm>
        </p:spPr>
        <p:txBody>
          <a:bodyPr>
            <a:noAutofit/>
          </a:bodyPr>
          <a:lstStyle/>
          <a:p>
            <a:pPr algn="ctr"/>
            <a:r>
              <a:rPr lang="it-IT" sz="3200" dirty="0" smtClean="0"/>
              <a:t>COSA POSSIAMO FARE</a:t>
            </a:r>
            <a:endParaRPr lang="it-IT" sz="3200" dirty="0"/>
          </a:p>
        </p:txBody>
      </p:sp>
      <p:sp>
        <p:nvSpPr>
          <p:cNvPr id="6" name="Titolo 1"/>
          <p:cNvSpPr txBox="1">
            <a:spLocks/>
          </p:cNvSpPr>
          <p:nvPr/>
        </p:nvSpPr>
        <p:spPr>
          <a:xfrm>
            <a:off x="1066800" y="1838067"/>
            <a:ext cx="7315200" cy="4135423"/>
          </a:xfrm>
          <a:prstGeom prst="rect">
            <a:avLst/>
          </a:prstGeom>
        </p:spPr>
        <p:txBody>
          <a:bodyPr vert="horz" lIns="91440" tIns="45720" rIns="91440" bIns="45720" rtlCol="0" anchor="b">
            <a:normAutofit fontScale="75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dirty="0" smtClean="0">
                <a:solidFill>
                  <a:schemeClr val="tx1"/>
                </a:solidFill>
              </a:rPr>
              <a:t>CONDIVIDERE LE INFORMAZIONI CON CHI E’ INTERESSATO</a:t>
            </a:r>
          </a:p>
          <a:p>
            <a:pPr algn="ctr"/>
            <a:endParaRPr lang="it-IT" dirty="0">
              <a:solidFill>
                <a:schemeClr val="tx1"/>
              </a:solidFill>
            </a:endParaRPr>
          </a:p>
          <a:p>
            <a:pPr algn="ctr"/>
            <a:r>
              <a:rPr lang="it-IT" dirty="0" smtClean="0">
                <a:solidFill>
                  <a:schemeClr val="tx1"/>
                </a:solidFill>
              </a:rPr>
              <a:t>CONDIVIDERE LE RISPOSTE DEGLI ENTI INTERROGATI</a:t>
            </a:r>
            <a:br>
              <a:rPr lang="it-IT" dirty="0" smtClean="0">
                <a:solidFill>
                  <a:schemeClr val="tx1"/>
                </a:solidFill>
              </a:rPr>
            </a:br>
            <a:r>
              <a:rPr lang="it-IT" dirty="0" smtClean="0">
                <a:solidFill>
                  <a:schemeClr val="tx1"/>
                </a:solidFill>
              </a:rPr>
              <a:t>QUANDO CI GIUNGERANNO</a:t>
            </a:r>
            <a:br>
              <a:rPr lang="it-IT" dirty="0" smtClean="0">
                <a:solidFill>
                  <a:schemeClr val="tx1"/>
                </a:solidFill>
              </a:rPr>
            </a:br>
            <a:r>
              <a:rPr lang="it-IT" dirty="0" smtClean="0">
                <a:solidFill>
                  <a:schemeClr val="tx1"/>
                </a:solidFill>
              </a:rPr>
              <a:t/>
            </a:r>
            <a:br>
              <a:rPr lang="it-IT" dirty="0" smtClean="0">
                <a:solidFill>
                  <a:schemeClr val="tx1"/>
                </a:solidFill>
              </a:rPr>
            </a:br>
            <a:r>
              <a:rPr lang="it-IT" dirty="0" smtClean="0">
                <a:solidFill>
                  <a:schemeClr val="tx1"/>
                </a:solidFill>
              </a:rPr>
              <a:t>EVENTUALMENTE INDIVIDUARE DEI TECNICI PER APPROFONDIRE LA QUESTIONE E PREPARARE UNA OSSERVAZIONE </a:t>
            </a:r>
            <a:endParaRPr lang="it-IT" dirty="0">
              <a:solidFill>
                <a:schemeClr val="tx1"/>
              </a:solidFill>
            </a:endParaRPr>
          </a:p>
        </p:txBody>
      </p:sp>
    </p:spTree>
    <p:extLst>
      <p:ext uri="{BB962C8B-B14F-4D97-AF65-F5344CB8AC3E}">
        <p14:creationId xmlns:p14="http://schemas.microsoft.com/office/powerpoint/2010/main" val="3258622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1195754" y="1792498"/>
            <a:ext cx="6754210" cy="577049"/>
          </a:xfrm>
        </p:spPr>
        <p:txBody>
          <a:bodyPr>
            <a:normAutofit fontScale="90000"/>
          </a:bodyPr>
          <a:lstStyle/>
          <a:p>
            <a:pPr algn="dist"/>
            <a:r>
              <a:rPr lang="it-IT" b="1" dirty="0" err="1" smtClean="0">
                <a:latin typeface="Arial Black"/>
                <a:cs typeface="Arial Black"/>
              </a:rPr>
              <a:t>verdicassina@gmail.com</a:t>
            </a:r>
            <a:endParaRPr lang="it-IT" b="1" dirty="0">
              <a:latin typeface="Arial Black"/>
              <a:cs typeface="Arial Black"/>
            </a:endParaRPr>
          </a:p>
        </p:txBody>
      </p:sp>
      <p:pic>
        <p:nvPicPr>
          <p:cNvPr id="5" name="Immagine 4"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pic>
        <p:nvPicPr>
          <p:cNvPr id="6" name="Immagine 5"/>
          <p:cNvPicPr>
            <a:picLocks noChangeAspect="1"/>
          </p:cNvPicPr>
          <p:nvPr/>
        </p:nvPicPr>
        <p:blipFill>
          <a:blip r:embed="rId3"/>
          <a:stretch>
            <a:fillRect/>
          </a:stretch>
        </p:blipFill>
        <p:spPr>
          <a:xfrm>
            <a:off x="-1" y="3183116"/>
            <a:ext cx="9145721" cy="3662006"/>
          </a:xfrm>
          <a:prstGeom prst="rect">
            <a:avLst/>
          </a:prstGeom>
        </p:spPr>
      </p:pic>
      <p:sp>
        <p:nvSpPr>
          <p:cNvPr id="10" name="Titolo 10"/>
          <p:cNvSpPr txBox="1">
            <a:spLocks/>
          </p:cNvSpPr>
          <p:nvPr/>
        </p:nvSpPr>
        <p:spPr>
          <a:xfrm>
            <a:off x="3268068" y="2374457"/>
            <a:ext cx="2609582" cy="577049"/>
          </a:xfrm>
          <a:prstGeom prst="rect">
            <a:avLst/>
          </a:prstGeom>
        </p:spPr>
        <p:txBody>
          <a:bodyPr vert="horz" lIns="91440" tIns="45720" rIns="91440" bIns="45720" rtlCol="0" anchor="b">
            <a:normAutofit fontScale="60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dist"/>
            <a:r>
              <a:rPr lang="it-IT" b="1" dirty="0" smtClean="0">
                <a:latin typeface="Arial Black"/>
                <a:cs typeface="Arial Black"/>
              </a:rPr>
              <a:t>328 33 50 694</a:t>
            </a:r>
            <a:endParaRPr lang="it-IT" b="1" dirty="0">
              <a:latin typeface="Arial Black"/>
              <a:cs typeface="Arial Black"/>
            </a:endParaRPr>
          </a:p>
        </p:txBody>
      </p:sp>
    </p:spTree>
    <p:extLst>
      <p:ext uri="{BB962C8B-B14F-4D97-AF65-F5344CB8AC3E}">
        <p14:creationId xmlns:p14="http://schemas.microsoft.com/office/powerpoint/2010/main" val="30745575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normAutofit fontScale="90000"/>
          </a:bodyPr>
          <a:lstStyle/>
          <a:p>
            <a:r>
              <a:rPr lang="it-IT" sz="4000" b="1" dirty="0" smtClean="0"/>
              <a:t>Incontro pubblico sulla </a:t>
            </a:r>
            <a:br>
              <a:rPr lang="it-IT" sz="4000" b="1" dirty="0" smtClean="0"/>
            </a:br>
            <a:r>
              <a:rPr lang="it-IT" sz="4000" b="1" dirty="0" smtClean="0"/>
              <a:t>realizzazione di un nuovo impianto </a:t>
            </a:r>
            <a:r>
              <a:rPr lang="it-IT" sz="4000" b="1" dirty="0"/>
              <a:t>di R</a:t>
            </a:r>
            <a:r>
              <a:rPr lang="it-IT" sz="4000" b="1" dirty="0" smtClean="0"/>
              <a:t>ifiuti </a:t>
            </a:r>
            <a:r>
              <a:rPr lang="it-IT" sz="4000" b="1" dirty="0"/>
              <a:t>speciali non pericolosi costituiti </a:t>
            </a:r>
            <a:r>
              <a:rPr lang="it-IT" sz="4000" b="1" dirty="0" smtClean="0"/>
              <a:t> da </a:t>
            </a:r>
            <a:r>
              <a:rPr lang="it-IT" sz="4000" b="1" dirty="0"/>
              <a:t>inerti da realizzarsi </a:t>
            </a:r>
            <a:r>
              <a:rPr lang="it-IT" sz="4000" b="1" dirty="0" smtClean="0"/>
              <a:t/>
            </a:r>
            <a:br>
              <a:rPr lang="it-IT" sz="4000" b="1" dirty="0" smtClean="0"/>
            </a:br>
            <a:r>
              <a:rPr lang="it-IT" sz="4000" b="1" dirty="0" smtClean="0"/>
              <a:t>nel </a:t>
            </a:r>
            <a:r>
              <a:rPr lang="it-IT" sz="4000" b="1" dirty="0"/>
              <a:t>Comune di Cernusco sul Naviglio </a:t>
            </a:r>
            <a:r>
              <a:rPr lang="it-IT" sz="4000" b="1" dirty="0" smtClean="0"/>
              <a:t> </a:t>
            </a:r>
            <a:endParaRPr lang="it-IT" dirty="0">
              <a:effectLst/>
            </a:endParaRPr>
          </a:p>
        </p:txBody>
      </p:sp>
      <p:sp>
        <p:nvSpPr>
          <p:cNvPr id="8" name="Sottotitolo 7"/>
          <p:cNvSpPr>
            <a:spLocks noGrp="1"/>
          </p:cNvSpPr>
          <p:nvPr>
            <p:ph type="subTitle" idx="1"/>
          </p:nvPr>
        </p:nvSpPr>
        <p:spPr/>
        <p:txBody>
          <a:bodyPr/>
          <a:lstStyle/>
          <a:p>
            <a:r>
              <a:rPr lang="it-IT" dirty="0" smtClean="0"/>
              <a:t>Sala Consiliare Cassina de’ Pecchi </a:t>
            </a:r>
          </a:p>
          <a:p>
            <a:r>
              <a:rPr lang="it-IT" dirty="0" smtClean="0"/>
              <a:t>8 luglio 2019 ore 21.00</a:t>
            </a:r>
            <a:endParaRPr lang="it-IT" dirty="0"/>
          </a:p>
        </p:txBody>
      </p:sp>
      <p:pic>
        <p:nvPicPr>
          <p:cNvPr id="2" name="Immagine 1"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675725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99557"/>
            <a:ext cx="7315200" cy="1154097"/>
          </a:xfrm>
        </p:spPr>
        <p:txBody>
          <a:bodyPr>
            <a:normAutofit/>
          </a:bodyPr>
          <a:lstStyle/>
          <a:p>
            <a:pPr algn="ctr"/>
            <a:r>
              <a:rPr lang="it-IT" sz="3200" dirty="0" smtClean="0"/>
              <a:t>CHI SIAMO</a:t>
            </a:r>
            <a:br>
              <a:rPr lang="it-IT" sz="3200" dirty="0" smtClean="0"/>
            </a:br>
            <a:endParaRPr lang="it-IT" sz="3200" dirty="0"/>
          </a:p>
        </p:txBody>
      </p:sp>
      <p:sp>
        <p:nvSpPr>
          <p:cNvPr id="3" name="Segnaposto contenuto 2"/>
          <p:cNvSpPr>
            <a:spLocks noGrp="1"/>
          </p:cNvSpPr>
          <p:nvPr>
            <p:ph idx="1"/>
          </p:nvPr>
        </p:nvSpPr>
        <p:spPr>
          <a:xfrm>
            <a:off x="914400" y="2071995"/>
            <a:ext cx="7315200" cy="3539527"/>
          </a:xfrm>
        </p:spPr>
        <p:txBody>
          <a:bodyPr>
            <a:noAutofit/>
          </a:bodyPr>
          <a:lstStyle/>
          <a:p>
            <a:pPr marL="45720" indent="0" algn="ctr">
              <a:lnSpc>
                <a:spcPct val="110000"/>
              </a:lnSpc>
              <a:buNone/>
            </a:pPr>
            <a:r>
              <a:rPr lang="it-IT" sz="2600" dirty="0" smtClean="0"/>
              <a:t>Siamo un gruppo </a:t>
            </a:r>
            <a:r>
              <a:rPr lang="it-IT" sz="2600" dirty="0"/>
              <a:t>di </a:t>
            </a:r>
            <a:r>
              <a:rPr lang="it-IT" sz="2600" dirty="0" smtClean="0"/>
              <a:t>cittadini da </a:t>
            </a:r>
            <a:r>
              <a:rPr lang="it-IT" sz="2600" dirty="0"/>
              <a:t>sempre attenti alle tematiche  </a:t>
            </a:r>
            <a:r>
              <a:rPr lang="it-IT" sz="2600" dirty="0" smtClean="0"/>
              <a:t>ecologiche, oggi </a:t>
            </a:r>
            <a:r>
              <a:rPr lang="it-IT" sz="2600" dirty="0"/>
              <a:t>ancora più determinati, avendo constatato lo stato di </a:t>
            </a:r>
            <a:r>
              <a:rPr lang="it-IT" sz="2600" dirty="0" smtClean="0"/>
              <a:t>emergenza climatica </a:t>
            </a:r>
            <a:r>
              <a:rPr lang="it-IT" sz="2600" dirty="0"/>
              <a:t>in cui siamo e la sostanziale disattenzione del nostro </a:t>
            </a:r>
            <a:r>
              <a:rPr lang="it-IT" sz="2600" dirty="0" smtClean="0"/>
              <a:t>Paese </a:t>
            </a:r>
            <a:r>
              <a:rPr lang="it-IT" sz="2600" dirty="0"/>
              <a:t>alla </a:t>
            </a:r>
            <a:r>
              <a:rPr lang="it-IT" sz="2600" dirty="0" smtClean="0"/>
              <a:t>questione, pertanto ci proponiamo di costituire un gruppo di “VOLONTARI CORAGGIOSI” in Martesana</a:t>
            </a:r>
          </a:p>
        </p:txBody>
      </p:sp>
      <p:pic>
        <p:nvPicPr>
          <p:cNvPr id="5" name="Immagine 4" descr="europa-verde@3x-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4142926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914400" y="559764"/>
            <a:ext cx="7315200" cy="577049"/>
          </a:xfrm>
        </p:spPr>
        <p:txBody>
          <a:bodyPr>
            <a:noAutofit/>
          </a:bodyPr>
          <a:lstStyle/>
          <a:p>
            <a:pPr algn="ctr"/>
            <a:r>
              <a:rPr lang="it-IT" sz="3200" dirty="0" smtClean="0"/>
              <a:t>IL PROGETTO </a:t>
            </a:r>
            <a:r>
              <a:rPr lang="mr-IN" sz="3200" dirty="0" smtClean="0"/>
              <a:t>–</a:t>
            </a:r>
            <a:r>
              <a:rPr lang="it-IT" sz="3200" dirty="0" smtClean="0"/>
              <a:t> LA LOCALIZZAZIONE</a:t>
            </a:r>
            <a:endParaRPr lang="it-IT" sz="3200" dirty="0"/>
          </a:p>
        </p:txBody>
      </p:sp>
      <p:pic>
        <p:nvPicPr>
          <p:cNvPr id="13" name="Segnaposto contenuto 12" descr="Schermata 2019-07-08 alle 18.29.36.png"/>
          <p:cNvPicPr>
            <a:picLocks noGrp="1" noChangeAspect="1"/>
          </p:cNvPicPr>
          <p:nvPr>
            <p:ph idx="1"/>
          </p:nvPr>
        </p:nvPicPr>
        <p:blipFill>
          <a:blip r:embed="rId3">
            <a:extLst>
              <a:ext uri="{28A0092B-C50C-407E-A947-70E740481C1C}">
                <a14:useLocalDpi xmlns:a14="http://schemas.microsoft.com/office/drawing/2010/main" val="0"/>
              </a:ext>
            </a:extLst>
          </a:blip>
          <a:srcRect t="2338" b="2338"/>
          <a:stretch>
            <a:fillRect/>
          </a:stretch>
        </p:blipFill>
        <p:spPr>
          <a:xfrm>
            <a:off x="914400" y="1270000"/>
            <a:ext cx="7315200" cy="5038725"/>
          </a:xfrm>
          <a:noFill/>
          <a:ln>
            <a:solidFill>
              <a:srgbClr val="FF0000"/>
            </a:solidFill>
            <a:prstDash val="dashDot"/>
          </a:ln>
        </p:spPr>
      </p:pic>
      <p:cxnSp>
        <p:nvCxnSpPr>
          <p:cNvPr id="27" name="Connettore 1 26"/>
          <p:cNvCxnSpPr/>
          <p:nvPr/>
        </p:nvCxnSpPr>
        <p:spPr>
          <a:xfrm flipH="1" flipV="1">
            <a:off x="7886238" y="4508830"/>
            <a:ext cx="343362" cy="19690"/>
          </a:xfrm>
          <a:prstGeom prst="line">
            <a:avLst/>
          </a:pr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H="1">
            <a:off x="1614661" y="2790755"/>
            <a:ext cx="5841862" cy="133094"/>
          </a:xfrm>
          <a:prstGeom prst="line">
            <a:avLst/>
          </a:pr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7456523" y="2790755"/>
            <a:ext cx="429715" cy="1727920"/>
          </a:xfrm>
          <a:prstGeom prst="line">
            <a:avLst/>
          </a:pr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flipH="1">
            <a:off x="1270000" y="2923849"/>
            <a:ext cx="344661" cy="739098"/>
          </a:xfrm>
          <a:prstGeom prst="line">
            <a:avLst/>
          </a:pr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flipH="1" flipV="1">
            <a:off x="983627" y="3643257"/>
            <a:ext cx="198141" cy="19690"/>
          </a:xfrm>
          <a:prstGeom prst="line">
            <a:avLst/>
          </a:pr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6" name="Ovale 35"/>
          <p:cNvSpPr/>
          <p:nvPr/>
        </p:nvSpPr>
        <p:spPr>
          <a:xfrm>
            <a:off x="5085196" y="1417624"/>
            <a:ext cx="620266" cy="502075"/>
          </a:xfrm>
          <a:prstGeom prst="ellipse">
            <a:avLst/>
          </a:prstGeom>
          <a:solidFill>
            <a:srgbClr val="FF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Rettangolo arrotondato 37"/>
          <p:cNvSpPr/>
          <p:nvPr/>
        </p:nvSpPr>
        <p:spPr>
          <a:xfrm>
            <a:off x="4095724" y="3991798"/>
            <a:ext cx="620266" cy="585947"/>
          </a:xfrm>
          <a:prstGeom prst="roundRect">
            <a:avLst/>
          </a:prstGeom>
          <a:solidFill>
            <a:schemeClr val="bg2">
              <a:lumMod val="25000"/>
              <a:lumOff val="75000"/>
              <a:alpha val="30000"/>
            </a:schemeClr>
          </a:solidFill>
          <a:ln w="38100" cmpd="sng">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Rettangolo arrotondato 38"/>
          <p:cNvSpPr/>
          <p:nvPr/>
        </p:nvSpPr>
        <p:spPr>
          <a:xfrm>
            <a:off x="5464249" y="2904158"/>
            <a:ext cx="285519" cy="246115"/>
          </a:xfrm>
          <a:prstGeom prst="roundRect">
            <a:avLst/>
          </a:prstGeom>
          <a:solidFill>
            <a:srgbClr val="660066">
              <a:alpha val="30000"/>
            </a:srgb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1" name="Connettore 2 40"/>
          <p:cNvCxnSpPr/>
          <p:nvPr/>
        </p:nvCxnSpPr>
        <p:spPr>
          <a:xfrm>
            <a:off x="3455767" y="2165814"/>
            <a:ext cx="1910026" cy="75803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CasellaDiTesto 41"/>
          <p:cNvSpPr txBox="1"/>
          <p:nvPr/>
        </p:nvSpPr>
        <p:spPr>
          <a:xfrm>
            <a:off x="2933956" y="1796482"/>
            <a:ext cx="1273092" cy="369332"/>
          </a:xfrm>
          <a:prstGeom prst="rect">
            <a:avLst/>
          </a:prstGeom>
          <a:noFill/>
        </p:spPr>
        <p:txBody>
          <a:bodyPr wrap="none" rtlCol="0">
            <a:spAutoFit/>
          </a:bodyPr>
          <a:lstStyle/>
          <a:p>
            <a:r>
              <a:rPr lang="it-IT" dirty="0" smtClean="0"/>
              <a:t>ABITAZIONI </a:t>
            </a:r>
            <a:endParaRPr lang="it-IT" dirty="0"/>
          </a:p>
        </p:txBody>
      </p:sp>
      <p:cxnSp>
        <p:nvCxnSpPr>
          <p:cNvPr id="44" name="Connettore 2 43"/>
          <p:cNvCxnSpPr/>
          <p:nvPr/>
        </p:nvCxnSpPr>
        <p:spPr>
          <a:xfrm>
            <a:off x="2933956" y="2790911"/>
            <a:ext cx="1161768" cy="120088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CasellaDiTesto 44"/>
          <p:cNvSpPr txBox="1"/>
          <p:nvPr/>
        </p:nvSpPr>
        <p:spPr>
          <a:xfrm>
            <a:off x="2437666" y="2421579"/>
            <a:ext cx="992579" cy="369332"/>
          </a:xfrm>
          <a:prstGeom prst="rect">
            <a:avLst/>
          </a:prstGeom>
          <a:noFill/>
        </p:spPr>
        <p:txBody>
          <a:bodyPr wrap="none" rtlCol="0">
            <a:spAutoFit/>
          </a:bodyPr>
          <a:lstStyle/>
          <a:p>
            <a:r>
              <a:rPr lang="it-IT" dirty="0" smtClean="0"/>
              <a:t>SCUOLA</a:t>
            </a:r>
            <a:endParaRPr lang="it-IT" dirty="0"/>
          </a:p>
        </p:txBody>
      </p:sp>
      <p:cxnSp>
        <p:nvCxnSpPr>
          <p:cNvPr id="47" name="Connettore 2 46"/>
          <p:cNvCxnSpPr/>
          <p:nvPr/>
        </p:nvCxnSpPr>
        <p:spPr>
          <a:xfrm flipH="1" flipV="1">
            <a:off x="5749768" y="1796482"/>
            <a:ext cx="1176534" cy="40870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CasellaDiTesto 47"/>
          <p:cNvSpPr txBox="1"/>
          <p:nvPr/>
        </p:nvSpPr>
        <p:spPr>
          <a:xfrm>
            <a:off x="6183431" y="2133548"/>
            <a:ext cx="2095445" cy="369332"/>
          </a:xfrm>
          <a:prstGeom prst="rect">
            <a:avLst/>
          </a:prstGeom>
          <a:noFill/>
        </p:spPr>
        <p:txBody>
          <a:bodyPr wrap="none" rtlCol="0">
            <a:spAutoFit/>
          </a:bodyPr>
          <a:lstStyle/>
          <a:p>
            <a:r>
              <a:rPr lang="it-IT" dirty="0" smtClean="0"/>
              <a:t>AREA INTERESSATA</a:t>
            </a:r>
            <a:endParaRPr lang="it-IT" dirty="0"/>
          </a:p>
        </p:txBody>
      </p:sp>
      <p:sp>
        <p:nvSpPr>
          <p:cNvPr id="6" name="Rettangolo arrotondato 5"/>
          <p:cNvSpPr/>
          <p:nvPr/>
        </p:nvSpPr>
        <p:spPr>
          <a:xfrm>
            <a:off x="1112541" y="4713045"/>
            <a:ext cx="4796301" cy="369332"/>
          </a:xfrm>
          <a:prstGeom prst="roundRect">
            <a:avLst/>
          </a:prstGeom>
          <a:solidFill>
            <a:srgbClr val="0000FF">
              <a:alpha val="30000"/>
            </a:srgbClr>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1602752" y="4719209"/>
            <a:ext cx="1915909" cy="369332"/>
          </a:xfrm>
          <a:prstGeom prst="rect">
            <a:avLst/>
          </a:prstGeom>
          <a:noFill/>
        </p:spPr>
        <p:txBody>
          <a:bodyPr wrap="none" rtlCol="0">
            <a:spAutoFit/>
          </a:bodyPr>
          <a:lstStyle/>
          <a:p>
            <a:r>
              <a:rPr lang="it-IT" dirty="0" smtClean="0"/>
              <a:t>PLIS MARTESANA</a:t>
            </a:r>
            <a:endParaRPr lang="it-IT" dirty="0"/>
          </a:p>
        </p:txBody>
      </p:sp>
      <p:sp>
        <p:nvSpPr>
          <p:cNvPr id="29" name="Rettangolo arrotondato 28"/>
          <p:cNvSpPr/>
          <p:nvPr/>
        </p:nvSpPr>
        <p:spPr>
          <a:xfrm>
            <a:off x="953468" y="3662947"/>
            <a:ext cx="159074" cy="369332"/>
          </a:xfrm>
          <a:prstGeom prst="roundRect">
            <a:avLst/>
          </a:prstGeom>
          <a:solidFill>
            <a:srgbClr val="0000FF">
              <a:alpha val="30000"/>
            </a:srgbClr>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Triangolo rettangolo 9"/>
          <p:cNvSpPr/>
          <p:nvPr/>
        </p:nvSpPr>
        <p:spPr>
          <a:xfrm rot="10800000">
            <a:off x="953467" y="5387469"/>
            <a:ext cx="2194382" cy="909052"/>
          </a:xfrm>
          <a:prstGeom prst="rtTriangle">
            <a:avLst/>
          </a:prstGeom>
          <a:solidFill>
            <a:srgbClr val="0000FF">
              <a:alpha val="20000"/>
            </a:srgbClr>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4" name="Immagine 23" descr="europa-verde@3x-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4155138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2" grpId="0"/>
      <p:bldP spid="45" grpId="0"/>
      <p:bldP spid="48" grpId="0"/>
      <p:bldP spid="6" grpId="0" animBg="1"/>
      <p:bldP spid="23" grpId="0"/>
      <p:bldP spid="23" grpId="1"/>
      <p:bldP spid="2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914400" y="559764"/>
            <a:ext cx="7315200" cy="577049"/>
          </a:xfrm>
        </p:spPr>
        <p:txBody>
          <a:bodyPr>
            <a:noAutofit/>
          </a:bodyPr>
          <a:lstStyle/>
          <a:p>
            <a:pPr algn="ctr"/>
            <a:r>
              <a:rPr lang="it-IT" sz="3200" dirty="0" smtClean="0"/>
              <a:t>IL PROGETTO </a:t>
            </a:r>
            <a:r>
              <a:rPr lang="mr-IN" sz="3200" dirty="0" smtClean="0"/>
              <a:t>–</a:t>
            </a:r>
            <a:r>
              <a:rPr lang="it-IT" sz="3200" dirty="0" smtClean="0"/>
              <a:t> LA FINALITA’</a:t>
            </a:r>
            <a:endParaRPr lang="it-IT" sz="3200" dirty="0"/>
          </a:p>
        </p:txBody>
      </p:sp>
      <p:sp>
        <p:nvSpPr>
          <p:cNvPr id="2" name="Segnaposto contenuto 1"/>
          <p:cNvSpPr>
            <a:spLocks noGrp="1"/>
          </p:cNvSpPr>
          <p:nvPr>
            <p:ph idx="1"/>
          </p:nvPr>
        </p:nvSpPr>
        <p:spPr>
          <a:xfrm>
            <a:off x="914400" y="1876601"/>
            <a:ext cx="7315200" cy="3539527"/>
          </a:xfrm>
        </p:spPr>
        <p:txBody>
          <a:bodyPr>
            <a:normAutofit lnSpcReduction="10000"/>
          </a:bodyPr>
          <a:lstStyle/>
          <a:p>
            <a:pPr marL="45720" indent="0" algn="ctr">
              <a:buNone/>
            </a:pPr>
            <a:r>
              <a:rPr lang="it-IT" sz="3200" dirty="0" smtClean="0"/>
              <a:t>L’attività </a:t>
            </a:r>
            <a:r>
              <a:rPr lang="it-IT" sz="3200" dirty="0"/>
              <a:t>che la ditta </a:t>
            </a:r>
            <a:r>
              <a:rPr lang="it-IT" sz="3200" dirty="0" err="1"/>
              <a:t>Demid</a:t>
            </a:r>
            <a:r>
              <a:rPr lang="it-IT" sz="3200" dirty="0"/>
              <a:t> s.r.l.  </a:t>
            </a:r>
            <a:r>
              <a:rPr lang="it-IT" sz="3200" dirty="0" smtClean="0"/>
              <a:t>        intende </a:t>
            </a:r>
            <a:r>
              <a:rPr lang="it-IT" sz="3200" dirty="0"/>
              <a:t>svolgere </a:t>
            </a:r>
            <a:r>
              <a:rPr lang="it-IT" sz="3200" dirty="0" smtClean="0"/>
              <a:t>nell’area consiste </a:t>
            </a:r>
            <a:r>
              <a:rPr lang="it-IT" sz="3200" dirty="0"/>
              <a:t>sostanzialmente nel recupero e </a:t>
            </a:r>
            <a:r>
              <a:rPr lang="it-IT" sz="3200" dirty="0" smtClean="0"/>
              <a:t>              nella </a:t>
            </a:r>
            <a:r>
              <a:rPr lang="it-IT" sz="3200" dirty="0"/>
              <a:t>valorizzazione di materiali </a:t>
            </a:r>
            <a:r>
              <a:rPr lang="it-IT" sz="3200" dirty="0" smtClean="0"/>
              <a:t>       derivanti da </a:t>
            </a:r>
            <a:r>
              <a:rPr lang="it-IT" sz="3200" dirty="0"/>
              <a:t>demolizioni </a:t>
            </a:r>
            <a:r>
              <a:rPr lang="it-IT" sz="3200" dirty="0" smtClean="0"/>
              <a:t>edili  </a:t>
            </a:r>
          </a:p>
          <a:p>
            <a:pPr marL="45720" indent="0" algn="ctr">
              <a:buNone/>
            </a:pPr>
            <a:endParaRPr lang="it-IT" dirty="0" smtClean="0"/>
          </a:p>
          <a:p>
            <a:pPr marL="45720" indent="0" algn="ctr">
              <a:buNone/>
            </a:pPr>
            <a:r>
              <a:rPr lang="it-IT" dirty="0" smtClean="0"/>
              <a:t>(</a:t>
            </a:r>
            <a:r>
              <a:rPr lang="it-IT" dirty="0"/>
              <a:t>mattoni, mattonelle, ceramiche, cemento, calcestruzzo, rifiuti misti da costruzioni e demolizione ecc.</a:t>
            </a:r>
            <a:r>
              <a:rPr lang="it-IT" dirty="0" smtClean="0"/>
              <a:t>)</a:t>
            </a:r>
            <a:endParaRPr lang="it-IT" dirty="0"/>
          </a:p>
          <a:p>
            <a:pPr marL="45720" indent="0">
              <a:buNone/>
            </a:pPr>
            <a:endParaRPr lang="it-IT" dirty="0"/>
          </a:p>
        </p:txBody>
      </p:sp>
      <p:pic>
        <p:nvPicPr>
          <p:cNvPr id="5" name="Immagine 4"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14967059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914400" y="559764"/>
            <a:ext cx="7315200" cy="577049"/>
          </a:xfrm>
        </p:spPr>
        <p:txBody>
          <a:bodyPr>
            <a:noAutofit/>
          </a:bodyPr>
          <a:lstStyle/>
          <a:p>
            <a:pPr algn="ctr"/>
            <a:r>
              <a:rPr lang="it-IT" sz="3200" dirty="0" smtClean="0"/>
              <a:t>IL PROGETTO </a:t>
            </a:r>
            <a:r>
              <a:rPr lang="mr-IN" sz="3200" dirty="0" smtClean="0"/>
              <a:t>–</a:t>
            </a:r>
            <a:r>
              <a:rPr lang="it-IT" sz="3200" dirty="0" smtClean="0"/>
              <a:t> LE FASI</a:t>
            </a:r>
            <a:endParaRPr lang="it-IT" sz="3200" dirty="0"/>
          </a:p>
        </p:txBody>
      </p:sp>
      <p:sp>
        <p:nvSpPr>
          <p:cNvPr id="2" name="Segnaposto contenuto 1"/>
          <p:cNvSpPr>
            <a:spLocks noGrp="1"/>
          </p:cNvSpPr>
          <p:nvPr>
            <p:ph idx="1"/>
          </p:nvPr>
        </p:nvSpPr>
        <p:spPr>
          <a:xfrm>
            <a:off x="914400" y="1507329"/>
            <a:ext cx="7315200" cy="4802031"/>
          </a:xfrm>
        </p:spPr>
        <p:txBody>
          <a:bodyPr>
            <a:normAutofit fontScale="47500" lnSpcReduction="20000"/>
          </a:bodyPr>
          <a:lstStyle/>
          <a:p>
            <a:pPr marL="45720" indent="0">
              <a:buNone/>
            </a:pPr>
            <a:r>
              <a:rPr lang="it-IT" sz="6000" dirty="0" smtClean="0">
                <a:solidFill>
                  <a:srgbClr val="FFD709"/>
                </a:solidFill>
              </a:rPr>
              <a:t>L’attività </a:t>
            </a:r>
            <a:r>
              <a:rPr lang="it-IT" sz="6000" dirty="0">
                <a:solidFill>
                  <a:srgbClr val="FFD709"/>
                </a:solidFill>
              </a:rPr>
              <a:t>si compone delle seguenti sezioni: </a:t>
            </a:r>
            <a:endParaRPr lang="it-IT" sz="6000" dirty="0" smtClean="0">
              <a:solidFill>
                <a:srgbClr val="FFD709"/>
              </a:solidFill>
            </a:endParaRPr>
          </a:p>
          <a:p>
            <a:pPr marL="45720" indent="0">
              <a:buNone/>
            </a:pPr>
            <a:endParaRPr lang="it-IT" sz="5100" dirty="0">
              <a:solidFill>
                <a:srgbClr val="FFD709"/>
              </a:solidFill>
            </a:endParaRPr>
          </a:p>
          <a:p>
            <a:r>
              <a:rPr lang="it-IT" sz="5100" dirty="0" smtClean="0"/>
              <a:t>Settore </a:t>
            </a:r>
            <a:r>
              <a:rPr lang="it-IT" sz="5100" dirty="0"/>
              <a:t>di accesso all’area mediante camion </a:t>
            </a:r>
            <a:r>
              <a:rPr lang="it-IT" sz="5100" dirty="0" smtClean="0"/>
              <a:t>con </a:t>
            </a:r>
            <a:r>
              <a:rPr lang="it-IT" sz="5100" dirty="0"/>
              <a:t>pesa materiali, ufficio di cantiere, locale maestranze e area lavaggio ruote mezzi in uscita; </a:t>
            </a:r>
          </a:p>
          <a:p>
            <a:r>
              <a:rPr lang="it-IT" sz="5100" dirty="0"/>
              <a:t>Settori di messa in riserva dei materiali in ingresso provenienti da demolizioni in attesa di </a:t>
            </a:r>
            <a:r>
              <a:rPr lang="it-IT" sz="5100" dirty="0" smtClean="0"/>
              <a:t>trattamento;</a:t>
            </a:r>
          </a:p>
          <a:p>
            <a:r>
              <a:rPr lang="it-IT" sz="5100" dirty="0" smtClean="0"/>
              <a:t>Settore </a:t>
            </a:r>
            <a:r>
              <a:rPr lang="it-IT" sz="5100" dirty="0"/>
              <a:t>di trattamento recupero e valorizzazione dei materiali dove </a:t>
            </a:r>
            <a:r>
              <a:rPr lang="it-IT" sz="5100" dirty="0" smtClean="0"/>
              <a:t>opererà </a:t>
            </a:r>
            <a:r>
              <a:rPr lang="it-IT" sz="5100" dirty="0"/>
              <a:t>un impianto tecnologico di frantumazione, selezione e </a:t>
            </a:r>
            <a:r>
              <a:rPr lang="it-IT" sz="5100" dirty="0" smtClean="0"/>
              <a:t>deferrizzazione;</a:t>
            </a:r>
            <a:endParaRPr lang="it-IT" sz="5100" dirty="0"/>
          </a:p>
          <a:p>
            <a:r>
              <a:rPr lang="it-IT" sz="5100" dirty="0"/>
              <a:t>Settore di stoccaggio del materiale lavorato in attesa di verifica e riutilizzo; </a:t>
            </a:r>
          </a:p>
          <a:p>
            <a:r>
              <a:rPr lang="it-IT" sz="5100" dirty="0"/>
              <a:t>Settore impianto di trattamento e smaltimento acque meteoriche decadenti sull’ambito. </a:t>
            </a:r>
          </a:p>
          <a:p>
            <a:pPr marL="45720" indent="0">
              <a:buNone/>
            </a:pPr>
            <a:endParaRPr lang="it-IT" dirty="0"/>
          </a:p>
        </p:txBody>
      </p:sp>
      <p:pic>
        <p:nvPicPr>
          <p:cNvPr id="5" name="Immagine 4" descr="europa-verde@3x-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1126542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914400" y="559764"/>
            <a:ext cx="7315200" cy="577049"/>
          </a:xfrm>
        </p:spPr>
        <p:txBody>
          <a:bodyPr>
            <a:noAutofit/>
          </a:bodyPr>
          <a:lstStyle/>
          <a:p>
            <a:pPr algn="ctr"/>
            <a:r>
              <a:rPr lang="it-IT" sz="3200" dirty="0" smtClean="0"/>
              <a:t>IL PROGETTO </a:t>
            </a:r>
            <a:r>
              <a:rPr lang="mr-IN" sz="3200" dirty="0" smtClean="0"/>
              <a:t>–</a:t>
            </a:r>
            <a:r>
              <a:rPr lang="it-IT" sz="3200" dirty="0" smtClean="0"/>
              <a:t> L’IMPIANTO</a:t>
            </a:r>
            <a:endParaRPr lang="it-IT" sz="3200" dirty="0"/>
          </a:p>
        </p:txBody>
      </p:sp>
      <p:pic>
        <p:nvPicPr>
          <p:cNvPr id="9" name="Immagine 8" descr="Schermata 2019-07-08 alle 19.28.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298" y="1569595"/>
            <a:ext cx="4129627" cy="4940114"/>
          </a:xfrm>
          <a:prstGeom prst="rect">
            <a:avLst/>
          </a:prstGeom>
        </p:spPr>
      </p:pic>
      <p:pic>
        <p:nvPicPr>
          <p:cNvPr id="10" name="Immagine 9" descr="Schermata 2019-07-08 alle 19.27.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77" y="3881635"/>
            <a:ext cx="3984305" cy="2628074"/>
          </a:xfrm>
          <a:prstGeom prst="rect">
            <a:avLst/>
          </a:prstGeom>
        </p:spPr>
      </p:pic>
      <p:pic>
        <p:nvPicPr>
          <p:cNvPr id="8" name="Immagine 7" descr="europa-verde@3x-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pic>
        <p:nvPicPr>
          <p:cNvPr id="2" name="Immagine 1" descr="Schermata 2019-07-09 alle 15.46.2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177" y="1569595"/>
            <a:ext cx="3984305" cy="2183117"/>
          </a:xfrm>
          <a:prstGeom prst="rect">
            <a:avLst/>
          </a:prstGeom>
        </p:spPr>
      </p:pic>
    </p:spTree>
    <p:extLst>
      <p:ext uri="{BB962C8B-B14F-4D97-AF65-F5344CB8AC3E}">
        <p14:creationId xmlns:p14="http://schemas.microsoft.com/office/powerpoint/2010/main" val="39751717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914400" y="559764"/>
            <a:ext cx="7315200" cy="577049"/>
          </a:xfrm>
        </p:spPr>
        <p:txBody>
          <a:bodyPr>
            <a:noAutofit/>
          </a:bodyPr>
          <a:lstStyle/>
          <a:p>
            <a:pPr algn="ctr"/>
            <a:r>
              <a:rPr lang="it-IT" sz="3200" dirty="0" smtClean="0"/>
              <a:t>IL PROGETTO </a:t>
            </a:r>
            <a:r>
              <a:rPr lang="mr-IN" sz="3200" dirty="0" smtClean="0"/>
              <a:t>–</a:t>
            </a:r>
            <a:r>
              <a:rPr lang="it-IT" sz="3200" dirty="0" smtClean="0"/>
              <a:t> I RISCHI E L’IMPATTO</a:t>
            </a:r>
            <a:endParaRPr lang="it-IT" sz="3200" dirty="0"/>
          </a:p>
        </p:txBody>
      </p:sp>
      <p:pic>
        <p:nvPicPr>
          <p:cNvPr id="5" name="Immagine 4" descr="europa-verde@3x-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val="2895166522"/>
              </p:ext>
            </p:extLst>
          </p:nvPr>
        </p:nvGraphicFramePr>
        <p:xfrm>
          <a:off x="1" y="1353805"/>
          <a:ext cx="9145720" cy="5542914"/>
        </p:xfrm>
        <a:graphic>
          <a:graphicData uri="http://schemas.openxmlformats.org/drawingml/2006/table">
            <a:tbl>
              <a:tblPr/>
              <a:tblGrid>
                <a:gridCol w="2020388"/>
                <a:gridCol w="1719545"/>
                <a:gridCol w="1172219"/>
                <a:gridCol w="840553"/>
                <a:gridCol w="2283198"/>
                <a:gridCol w="1109817"/>
              </a:tblGrid>
              <a:tr h="612662">
                <a:tc>
                  <a:txBody>
                    <a:bodyPr/>
                    <a:lstStyle/>
                    <a:p>
                      <a:pPr algn="r" fontAlgn="ctr"/>
                      <a:r>
                        <a:rPr lang="sk-SK" sz="1600" b="1" i="0" u="none" strike="noStrike" dirty="0">
                          <a:solidFill>
                            <a:schemeClr val="bg1"/>
                          </a:solidFill>
                          <a:effectLst/>
                          <a:latin typeface="Helvetica"/>
                        </a:rPr>
                        <a:t> </a:t>
                      </a:r>
                      <a:r>
                        <a:rPr lang="sk-SK" sz="1600" b="1" i="0" u="none" strike="noStrike" dirty="0" smtClean="0">
                          <a:solidFill>
                            <a:schemeClr val="bg1"/>
                          </a:solidFill>
                          <a:effectLst/>
                          <a:latin typeface="Helvetica"/>
                        </a:rPr>
                        <a:t>IMPATTO -&gt;</a:t>
                      </a:r>
                      <a:endParaRPr lang="sk-SK" sz="1600" b="1" i="0" u="none" strike="noStrike" dirty="0">
                        <a:solidFill>
                          <a:schemeClr val="bg1"/>
                        </a:solidFill>
                        <a:effectLst/>
                        <a:latin typeface="Helvetica"/>
                      </a:endParaRPr>
                    </a:p>
                  </a:txBody>
                  <a:tcPr marL="9939" marR="9939" marT="99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ctr" fontAlgn="ctr"/>
                      <a:r>
                        <a:rPr lang="it-IT" sz="1200" b="1" i="0" u="none" strike="noStrike" dirty="0" smtClean="0">
                          <a:solidFill>
                            <a:schemeClr val="bg1"/>
                          </a:solidFill>
                          <a:effectLst/>
                          <a:latin typeface="Helvetica"/>
                        </a:rPr>
                        <a:t>PREVISTO </a:t>
                      </a:r>
                      <a:endParaRPr lang="it-IT" sz="1200" b="1" i="0" u="none" strike="noStrike" dirty="0">
                        <a:solidFill>
                          <a:schemeClr val="bg1"/>
                        </a:solidFill>
                        <a:effectLst/>
                        <a:latin typeface="Helvetica"/>
                      </a:endParaRP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ctr" fontAlgn="ctr"/>
                      <a:r>
                        <a:rPr lang="it-IT" sz="1100" b="1" i="0" u="none" strike="noStrike" dirty="0">
                          <a:solidFill>
                            <a:schemeClr val="bg1"/>
                          </a:solidFill>
                          <a:effectLst/>
                          <a:latin typeface="Helvetica"/>
                        </a:rPr>
                        <a:t>PROBABILITA</a:t>
                      </a:r>
                      <a:r>
                        <a:rPr lang="it-IT" sz="1100" b="1" i="0" u="none" strike="noStrike" dirty="0" smtClean="0">
                          <a:solidFill>
                            <a:schemeClr val="bg1"/>
                          </a:solidFill>
                          <a:effectLst/>
                          <a:latin typeface="Helvetica"/>
                        </a:rPr>
                        <a:t>’</a:t>
                      </a:r>
                      <a:endParaRPr lang="it-IT" sz="1100" b="1" i="0" u="none" strike="noStrike" dirty="0">
                        <a:solidFill>
                          <a:schemeClr val="bg1"/>
                        </a:solidFill>
                        <a:effectLst/>
                        <a:latin typeface="Helvetica"/>
                      </a:endParaRP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ctr" fontAlgn="ctr"/>
                      <a:r>
                        <a:rPr lang="it-IT" sz="1100" b="1" i="0" u="none" strike="noStrike" dirty="0">
                          <a:solidFill>
                            <a:schemeClr val="bg1"/>
                          </a:solidFill>
                          <a:effectLst/>
                          <a:latin typeface="Helvetica"/>
                        </a:rPr>
                        <a:t>ENTITA</a:t>
                      </a:r>
                      <a:r>
                        <a:rPr lang="it-IT" sz="1100" b="1" i="0" u="none" strike="noStrike" dirty="0" smtClean="0">
                          <a:solidFill>
                            <a:schemeClr val="bg1"/>
                          </a:solidFill>
                          <a:effectLst/>
                          <a:latin typeface="Helvetica"/>
                        </a:rPr>
                        <a:t>’</a:t>
                      </a:r>
                      <a:endParaRPr lang="it-IT" sz="1100" b="1" i="0" u="none" strike="noStrike" dirty="0">
                        <a:solidFill>
                          <a:schemeClr val="bg1"/>
                        </a:solidFill>
                        <a:effectLst/>
                        <a:latin typeface="Helvetica"/>
                      </a:endParaRP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ctr" fontAlgn="ctr"/>
                      <a:r>
                        <a:rPr lang="it-IT" sz="1100" b="1" i="0" u="none" strike="noStrike" dirty="0">
                          <a:solidFill>
                            <a:schemeClr val="bg1"/>
                          </a:solidFill>
                          <a:effectLst/>
                          <a:latin typeface="Helvetica"/>
                        </a:rPr>
                        <a:t>DURATA FREQUENZA E REVERSIBILITA’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ctr" fontAlgn="ctr"/>
                      <a:r>
                        <a:rPr lang="it-IT" sz="1100" b="1" i="0" u="none" strike="noStrike" dirty="0">
                          <a:solidFill>
                            <a:schemeClr val="bg1"/>
                          </a:solidFill>
                          <a:effectLst/>
                          <a:latin typeface="Helvetica"/>
                        </a:rPr>
                        <a:t>MITIGAZIONI </a:t>
                      </a:r>
                    </a:p>
                  </a:txBody>
                  <a:tcPr marL="9939" marR="9939" marT="99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r>
              <a:tr h="612662">
                <a:tc rowSpan="2">
                  <a:txBody>
                    <a:bodyPr/>
                    <a:lstStyle/>
                    <a:p>
                      <a:pPr algn="ctr" fontAlgn="ctr"/>
                      <a:r>
                        <a:rPr lang="it-IT" sz="1600" b="0" i="0" u="none" strike="noStrike" dirty="0">
                          <a:solidFill>
                            <a:schemeClr val="bg1"/>
                          </a:solidFill>
                          <a:effectLst/>
                          <a:latin typeface="+mj-lt"/>
                        </a:rPr>
                        <a:t>Atmosfera </a:t>
                      </a:r>
                    </a:p>
                  </a:txBody>
                  <a:tcPr marL="9939" marR="9939" marT="99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l" fontAlgn="ctr"/>
                      <a:r>
                        <a:rPr lang="it-IT" sz="1200" b="0" i="0" u="none" strike="noStrike" dirty="0">
                          <a:solidFill>
                            <a:schemeClr val="tx1"/>
                          </a:solidFill>
                          <a:effectLst/>
                          <a:latin typeface="Helvetica"/>
                        </a:rPr>
                        <a:t>Produzione di polveri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Probabile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Basso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L’impatto si esaurisce al termine dell’attività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smtClean="0">
                          <a:solidFill>
                            <a:schemeClr val="tx1"/>
                          </a:solidFill>
                          <a:effectLst/>
                          <a:latin typeface="Helvetica"/>
                        </a:rPr>
                        <a:t>Impianto </a:t>
                      </a:r>
                      <a:r>
                        <a:rPr lang="it-IT" sz="1200" b="0" i="0" u="none" strike="noStrike" dirty="0">
                          <a:solidFill>
                            <a:schemeClr val="tx1"/>
                          </a:solidFill>
                          <a:effectLst/>
                          <a:latin typeface="Helvetica"/>
                        </a:rPr>
                        <a:t>di abbattimento polveri dell’impianto </a:t>
                      </a:r>
                    </a:p>
                  </a:txBody>
                  <a:tcPr marL="9939" marR="9939" marT="99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r>
              <a:tr h="683565">
                <a:tc vMerge="1">
                  <a:txBody>
                    <a:bodyPr/>
                    <a:lstStyle/>
                    <a:p>
                      <a:endParaRPr lang="it-IT"/>
                    </a:p>
                  </a:txBody>
                  <a:tcPr/>
                </a:tc>
                <a:tc>
                  <a:txBody>
                    <a:bodyPr/>
                    <a:lstStyle/>
                    <a:p>
                      <a:pPr algn="l" fontAlgn="ctr"/>
                      <a:r>
                        <a:rPr lang="it-IT" sz="1200" b="0" i="0" u="none" strike="noStrike" dirty="0">
                          <a:solidFill>
                            <a:schemeClr val="tx1"/>
                          </a:solidFill>
                          <a:effectLst/>
                          <a:latin typeface="Helvetica"/>
                        </a:rPr>
                        <a:t>Produzione di gas di scarico dai mezzi d’opera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Poco Probabile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smtClean="0">
                          <a:solidFill>
                            <a:schemeClr val="tx1"/>
                          </a:solidFill>
                          <a:effectLst/>
                          <a:latin typeface="Helvetica"/>
                        </a:rPr>
                        <a:t>Molto</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 </a:t>
                      </a:r>
                      <a:r>
                        <a:rPr lang="it-IT" sz="1200" b="0" i="0" u="none" strike="noStrike" dirty="0">
                          <a:solidFill>
                            <a:schemeClr val="tx1"/>
                          </a:solidFill>
                          <a:effectLst/>
                          <a:latin typeface="Helvetica"/>
                        </a:rPr>
                        <a:t>basse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L’impatto è discontinuo </a:t>
                      </a:r>
                      <a:r>
                        <a:rPr lang="it-IT" sz="1200" b="0" i="0" u="none" strike="noStrike" dirty="0" smtClean="0">
                          <a:solidFill>
                            <a:schemeClr val="tx1"/>
                          </a:solidFill>
                          <a:effectLst/>
                          <a:latin typeface="Helvetica"/>
                        </a:rPr>
                        <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nel </a:t>
                      </a:r>
                      <a:r>
                        <a:rPr lang="it-IT" sz="1200" b="0" i="0" u="none" strike="noStrike" dirty="0">
                          <a:solidFill>
                            <a:schemeClr val="tx1"/>
                          </a:solidFill>
                          <a:effectLst/>
                          <a:latin typeface="Helvetica"/>
                        </a:rPr>
                        <a:t>corso della giornata si esaurisce al termine dell’</a:t>
                      </a:r>
                      <a:r>
                        <a:rPr lang="it-IT" sz="1200" b="0" i="0" u="none" strike="noStrike" dirty="0" err="1">
                          <a:solidFill>
                            <a:schemeClr val="tx1"/>
                          </a:solidFill>
                          <a:effectLst/>
                          <a:latin typeface="Helvetica"/>
                        </a:rPr>
                        <a:t>attivita</a:t>
                      </a:r>
                      <a:r>
                        <a:rPr lang="it-IT" sz="1200" b="0" i="0" u="none" strike="noStrike" dirty="0">
                          <a:solidFill>
                            <a:schemeClr val="tx1"/>
                          </a:solidFill>
                          <a:effectLst/>
                          <a:latin typeface="Helvetica"/>
                        </a:rPr>
                        <a:t>̀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Nessuna </a:t>
                      </a:r>
                    </a:p>
                  </a:txBody>
                  <a:tcPr marL="9939" marR="9939" marT="99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r>
              <a:tr h="990531">
                <a:tc>
                  <a:txBody>
                    <a:bodyPr/>
                    <a:lstStyle/>
                    <a:p>
                      <a:pPr algn="ctr" fontAlgn="ctr"/>
                      <a:r>
                        <a:rPr lang="it-IT" sz="1600" b="0" i="0" u="none" strike="noStrike" dirty="0">
                          <a:solidFill>
                            <a:schemeClr val="bg1"/>
                          </a:solidFill>
                          <a:effectLst/>
                          <a:latin typeface="+mj-lt"/>
                        </a:rPr>
                        <a:t>Suolo e sottosuolo </a:t>
                      </a:r>
                    </a:p>
                  </a:txBody>
                  <a:tcPr marL="9939" marR="9939" marT="99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l" fontAlgn="ctr"/>
                      <a:endParaRPr lang="it-IT" sz="1200" b="0" i="0" u="none" strike="noStrike" dirty="0" smtClean="0">
                        <a:solidFill>
                          <a:schemeClr val="tx1"/>
                        </a:solidFill>
                        <a:effectLst/>
                        <a:latin typeface="Helvetica"/>
                      </a:endParaRPr>
                    </a:p>
                    <a:p>
                      <a:pPr algn="l" fontAlgn="ctr"/>
                      <a:r>
                        <a:rPr lang="it-IT" sz="1200" b="0" i="0" u="none" strike="noStrike" dirty="0" smtClean="0">
                          <a:solidFill>
                            <a:schemeClr val="tx1"/>
                          </a:solidFill>
                          <a:effectLst/>
                          <a:latin typeface="Helvetica"/>
                        </a:rPr>
                        <a:t>Nessuno</a:t>
                      </a:r>
                      <a:r>
                        <a:rPr lang="it-IT" sz="1200" b="0" i="0" u="none" strike="noStrike" dirty="0">
                          <a:solidFill>
                            <a:schemeClr val="tx1"/>
                          </a:solidFill>
                          <a:effectLst/>
                          <a:latin typeface="Helvetica"/>
                        </a:rPr>
                        <a:t>: l’</a:t>
                      </a:r>
                      <a:r>
                        <a:rPr lang="it-IT" sz="1200" b="0" i="0" u="none" strike="noStrike" dirty="0" err="1">
                          <a:solidFill>
                            <a:schemeClr val="tx1"/>
                          </a:solidFill>
                          <a:effectLst/>
                          <a:latin typeface="Helvetica"/>
                        </a:rPr>
                        <a:t>attivita</a:t>
                      </a:r>
                      <a:r>
                        <a:rPr lang="it-IT" sz="1200" b="0" i="0" u="none" strike="noStrike" dirty="0">
                          <a:solidFill>
                            <a:schemeClr val="tx1"/>
                          </a:solidFill>
                          <a:effectLst/>
                          <a:latin typeface="Helvetica"/>
                        </a:rPr>
                        <a:t>̀ non comporta il consumo di suolo e non produce sostanze potenzialmente contaminati di suolo e sottosuolo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Nulla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Nullo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Nulla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Superficie completamente impermeabile </a:t>
                      </a:r>
                    </a:p>
                  </a:txBody>
                  <a:tcPr marL="9939" marR="9939" marT="99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r>
              <a:tr h="549331">
                <a:tc>
                  <a:txBody>
                    <a:bodyPr/>
                    <a:lstStyle/>
                    <a:p>
                      <a:pPr algn="ctr" fontAlgn="ctr"/>
                      <a:r>
                        <a:rPr lang="it-IT" sz="1600" b="0" i="0" u="none" strike="noStrike" dirty="0">
                          <a:solidFill>
                            <a:schemeClr val="bg1"/>
                          </a:solidFill>
                          <a:effectLst/>
                          <a:latin typeface="+mj-lt"/>
                        </a:rPr>
                        <a:t>Rumore </a:t>
                      </a:r>
                    </a:p>
                  </a:txBody>
                  <a:tcPr marL="9939" marR="9939" marT="99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l" fontAlgn="ctr"/>
                      <a:r>
                        <a:rPr lang="it-IT" sz="1200" b="0" i="0" u="none" strike="noStrike" dirty="0">
                          <a:solidFill>
                            <a:schemeClr val="tx1"/>
                          </a:solidFill>
                          <a:effectLst/>
                          <a:latin typeface="Helvetica"/>
                        </a:rPr>
                        <a:t>Rumore provocato dallo svolgimento dell’</a:t>
                      </a:r>
                      <a:r>
                        <a:rPr lang="it-IT" sz="1200" b="0" i="0" u="none" strike="noStrike" dirty="0" err="1">
                          <a:solidFill>
                            <a:schemeClr val="tx1"/>
                          </a:solidFill>
                          <a:effectLst/>
                          <a:latin typeface="Helvetica"/>
                        </a:rPr>
                        <a:t>attivita</a:t>
                      </a:r>
                      <a:r>
                        <a:rPr lang="it-IT" sz="1200" b="0" i="0" u="none" strike="noStrike" dirty="0">
                          <a:solidFill>
                            <a:schemeClr val="tx1"/>
                          </a:solidFill>
                          <a:effectLst/>
                          <a:latin typeface="Helvetica"/>
                        </a:rPr>
                        <a:t>̀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Probabile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Basso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L’impatto si esaurisce </a:t>
                      </a:r>
                      <a:r>
                        <a:rPr lang="it-IT" sz="1200" b="0" i="0" u="none" strike="noStrike" dirty="0" smtClean="0">
                          <a:solidFill>
                            <a:schemeClr val="tx1"/>
                          </a:solidFill>
                          <a:effectLst/>
                          <a:latin typeface="Helvetica"/>
                        </a:rPr>
                        <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al </a:t>
                      </a:r>
                      <a:r>
                        <a:rPr lang="it-IT" sz="1200" b="0" i="0" u="none" strike="noStrike" dirty="0">
                          <a:solidFill>
                            <a:schemeClr val="tx1"/>
                          </a:solidFill>
                          <a:effectLst/>
                          <a:latin typeface="Helvetica"/>
                        </a:rPr>
                        <a:t>termine dell’</a:t>
                      </a:r>
                      <a:r>
                        <a:rPr lang="it-IT" sz="1200" b="0" i="0" u="none" strike="noStrike" dirty="0" err="1">
                          <a:solidFill>
                            <a:schemeClr val="tx1"/>
                          </a:solidFill>
                          <a:effectLst/>
                          <a:latin typeface="Helvetica"/>
                        </a:rPr>
                        <a:t>attivita</a:t>
                      </a:r>
                      <a:r>
                        <a:rPr lang="it-IT" sz="1200" b="0" i="0" u="none" strike="noStrike" dirty="0">
                          <a:solidFill>
                            <a:schemeClr val="tx1"/>
                          </a:solidFill>
                          <a:effectLst/>
                          <a:latin typeface="Helvetica"/>
                        </a:rPr>
                        <a:t>̀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Barriera fonoassorbente </a:t>
                      </a:r>
                    </a:p>
                  </a:txBody>
                  <a:tcPr marL="9939" marR="9939" marT="99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r>
              <a:tr h="458579">
                <a:tc>
                  <a:txBody>
                    <a:bodyPr/>
                    <a:lstStyle/>
                    <a:p>
                      <a:pPr algn="ctr" fontAlgn="ctr"/>
                      <a:r>
                        <a:rPr lang="it-IT" sz="1600" b="0" i="0" u="none" strike="noStrike" dirty="0">
                          <a:solidFill>
                            <a:schemeClr val="bg1"/>
                          </a:solidFill>
                          <a:effectLst/>
                          <a:latin typeface="+mj-lt"/>
                        </a:rPr>
                        <a:t>Radiazioni ionizzanti </a:t>
                      </a:r>
                    </a:p>
                  </a:txBody>
                  <a:tcPr marL="9939" marR="9939" marT="99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709"/>
                    </a:solidFill>
                  </a:tcPr>
                </a:tc>
                <a:tc>
                  <a:txBody>
                    <a:bodyPr/>
                    <a:lstStyle/>
                    <a:p>
                      <a:pPr algn="l" fontAlgn="ctr"/>
                      <a:endParaRPr lang="it-IT" sz="1200" b="0" i="0" u="none" strike="noStrike" dirty="0" smtClean="0">
                        <a:solidFill>
                          <a:schemeClr val="tx1"/>
                        </a:solidFill>
                        <a:effectLst/>
                        <a:latin typeface="Helvetica"/>
                      </a:endParaRPr>
                    </a:p>
                    <a:p>
                      <a:pPr algn="l" fontAlgn="ctr"/>
                      <a:r>
                        <a:rPr lang="it-IT" sz="1200" b="0" i="0" u="none" strike="noStrike" dirty="0" smtClean="0">
                          <a:solidFill>
                            <a:schemeClr val="tx1"/>
                          </a:solidFill>
                          <a:effectLst/>
                          <a:latin typeface="Helvetica"/>
                        </a:rPr>
                        <a:t>Nessuno</a:t>
                      </a:r>
                      <a:r>
                        <a:rPr lang="it-IT" sz="1200" b="0" i="0" u="none" strike="noStrike" dirty="0">
                          <a:solidFill>
                            <a:schemeClr val="tx1"/>
                          </a:solidFill>
                          <a:effectLst/>
                          <a:latin typeface="Helvetica"/>
                        </a:rPr>
                        <a:t>: salvo </a:t>
                      </a:r>
                      <a:r>
                        <a:rPr lang="it-IT" sz="1200" b="0" i="0" u="none" strike="noStrike" dirty="0" smtClean="0">
                          <a:solidFill>
                            <a:schemeClr val="tx1"/>
                          </a:solidFill>
                          <a:effectLst/>
                          <a:latin typeface="Helvetica"/>
                        </a:rPr>
                        <a:t>introduzione</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dolosa </a:t>
                      </a:r>
                      <a:r>
                        <a:rPr lang="it-IT" sz="1200" b="0" i="0" u="none" strike="noStrike" dirty="0">
                          <a:solidFill>
                            <a:schemeClr val="tx1"/>
                          </a:solidFill>
                          <a:effectLst/>
                          <a:latin typeface="Helvetica"/>
                        </a:rPr>
                        <a:t>nel sito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Nullo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Nulla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Nulla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a:solidFill>
                            <a:schemeClr val="tx1"/>
                          </a:solidFill>
                          <a:effectLst/>
                          <a:latin typeface="Helvetica"/>
                        </a:rPr>
                        <a:t>Nessuna </a:t>
                      </a:r>
                    </a:p>
                  </a:txBody>
                  <a:tcPr marL="9939" marR="9939" marT="99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B44B"/>
                    </a:solidFill>
                  </a:tcPr>
                </a:tc>
              </a:tr>
              <a:tr h="810767">
                <a:tc>
                  <a:txBody>
                    <a:bodyPr/>
                    <a:lstStyle/>
                    <a:p>
                      <a:pPr algn="ctr" fontAlgn="ctr"/>
                      <a:r>
                        <a:rPr lang="it-IT" sz="1600" b="0" i="0" u="none" strike="noStrike" dirty="0">
                          <a:solidFill>
                            <a:schemeClr val="bg1"/>
                          </a:solidFill>
                          <a:effectLst/>
                          <a:latin typeface="+mj-lt"/>
                        </a:rPr>
                        <a:t>Traffico </a:t>
                      </a:r>
                    </a:p>
                  </a:txBody>
                  <a:tcPr marL="9939" marR="9939" marT="99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709"/>
                    </a:solidFill>
                  </a:tcPr>
                </a:tc>
                <a:tc>
                  <a:txBody>
                    <a:bodyPr/>
                    <a:lstStyle/>
                    <a:p>
                      <a:pPr algn="l" fontAlgn="ctr"/>
                      <a:r>
                        <a:rPr lang="it-IT" sz="1200" b="0" i="0" u="none" strike="noStrike" dirty="0">
                          <a:solidFill>
                            <a:schemeClr val="tx1"/>
                          </a:solidFill>
                          <a:effectLst/>
                          <a:latin typeface="Helvetica"/>
                        </a:rPr>
                        <a:t>Traffico provocato dall’adduzione </a:t>
                      </a:r>
                      <a:r>
                        <a:rPr lang="it-IT" sz="1200" b="0" i="0" u="none" strike="noStrike" dirty="0" smtClean="0">
                          <a:solidFill>
                            <a:schemeClr val="tx1"/>
                          </a:solidFill>
                          <a:effectLst/>
                          <a:latin typeface="Helvetica"/>
                        </a:rPr>
                        <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e </a:t>
                      </a:r>
                      <a:r>
                        <a:rPr lang="it-IT" sz="1200" b="0" i="0" u="none" strike="noStrike" dirty="0">
                          <a:solidFill>
                            <a:schemeClr val="tx1"/>
                          </a:solidFill>
                          <a:effectLst/>
                          <a:latin typeface="Helvetica"/>
                        </a:rPr>
                        <a:t>successivo allontanamento </a:t>
                      </a:r>
                      <a:r>
                        <a:rPr lang="it-IT" sz="1200" b="0" i="0" u="none" strike="noStrike" dirty="0" smtClean="0">
                          <a:solidFill>
                            <a:schemeClr val="tx1"/>
                          </a:solidFill>
                          <a:effectLst/>
                          <a:latin typeface="Helvetica"/>
                        </a:rPr>
                        <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dei </a:t>
                      </a:r>
                      <a:r>
                        <a:rPr lang="it-IT" sz="1200" b="0" i="0" u="none" strike="noStrike" dirty="0">
                          <a:solidFill>
                            <a:schemeClr val="tx1"/>
                          </a:solidFill>
                          <a:effectLst/>
                          <a:latin typeface="Helvetica"/>
                        </a:rPr>
                        <a:t>materiali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Poco </a:t>
                      </a:r>
                      <a:r>
                        <a:rPr lang="it-IT" sz="1200" b="0" i="0" u="none" strike="noStrike" dirty="0" smtClean="0">
                          <a:solidFill>
                            <a:schemeClr val="tx1"/>
                          </a:solidFill>
                          <a:effectLst/>
                          <a:latin typeface="Helvetica"/>
                        </a:rPr>
                        <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probabile </a:t>
                      </a:r>
                      <a:endParaRPr lang="it-IT" sz="1200" b="0" i="0" u="none" strike="noStrike" dirty="0">
                        <a:solidFill>
                          <a:schemeClr val="tx1"/>
                        </a:solidFill>
                        <a:effectLst/>
                        <a:latin typeface="Helvetica"/>
                      </a:endParaRP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Molto </a:t>
                      </a:r>
                      <a:r>
                        <a:rPr lang="it-IT" sz="1200" b="0" i="0" u="none" strike="noStrike" dirty="0" smtClean="0">
                          <a:solidFill>
                            <a:schemeClr val="tx1"/>
                          </a:solidFill>
                          <a:effectLst/>
                          <a:latin typeface="Helvetica"/>
                        </a:rPr>
                        <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basso </a:t>
                      </a:r>
                      <a:endParaRPr lang="it-IT" sz="1200" b="0" i="0" u="none" strike="noStrike" dirty="0">
                        <a:solidFill>
                          <a:schemeClr val="tx1"/>
                        </a:solidFill>
                        <a:effectLst/>
                        <a:latin typeface="Helvetica"/>
                      </a:endParaRP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L’impatto è discontinuo </a:t>
                      </a:r>
                      <a:r>
                        <a:rPr lang="it-IT" sz="1200" b="0" i="0" u="none" strike="noStrike" dirty="0" smtClean="0">
                          <a:solidFill>
                            <a:schemeClr val="tx1"/>
                          </a:solidFill>
                          <a:effectLst/>
                          <a:latin typeface="Helvetica"/>
                        </a:rPr>
                        <a:t/>
                      </a:r>
                      <a:br>
                        <a:rPr lang="it-IT" sz="1200" b="0" i="0" u="none" strike="noStrike" dirty="0" smtClean="0">
                          <a:solidFill>
                            <a:schemeClr val="tx1"/>
                          </a:solidFill>
                          <a:effectLst/>
                          <a:latin typeface="Helvetica"/>
                        </a:rPr>
                      </a:br>
                      <a:r>
                        <a:rPr lang="it-IT" sz="1200" b="0" i="0" u="none" strike="noStrike" dirty="0" smtClean="0">
                          <a:solidFill>
                            <a:schemeClr val="tx1"/>
                          </a:solidFill>
                          <a:effectLst/>
                          <a:latin typeface="Helvetica"/>
                        </a:rPr>
                        <a:t>nel </a:t>
                      </a:r>
                      <a:r>
                        <a:rPr lang="it-IT" sz="1200" b="0" i="0" u="none" strike="noStrike" dirty="0">
                          <a:solidFill>
                            <a:schemeClr val="tx1"/>
                          </a:solidFill>
                          <a:effectLst/>
                          <a:latin typeface="Helvetica"/>
                        </a:rPr>
                        <a:t>corso della giornata si esaurisce al termine dell’</a:t>
                      </a:r>
                      <a:r>
                        <a:rPr lang="it-IT" sz="1200" b="0" i="0" u="none" strike="noStrike" dirty="0" err="1">
                          <a:solidFill>
                            <a:schemeClr val="tx1"/>
                          </a:solidFill>
                          <a:effectLst/>
                          <a:latin typeface="Helvetica"/>
                        </a:rPr>
                        <a:t>attivita</a:t>
                      </a:r>
                      <a:r>
                        <a:rPr lang="it-IT" sz="1200" b="0" i="0" u="none" strike="noStrike" dirty="0">
                          <a:solidFill>
                            <a:schemeClr val="tx1"/>
                          </a:solidFill>
                          <a:effectLst/>
                          <a:latin typeface="Helvetica"/>
                        </a:rPr>
                        <a:t>̀ </a:t>
                      </a:r>
                    </a:p>
                  </a:txBody>
                  <a:tcPr marL="9939" marR="9939" marT="9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B44B"/>
                    </a:solidFill>
                  </a:tcPr>
                </a:tc>
                <a:tc>
                  <a:txBody>
                    <a:bodyPr/>
                    <a:lstStyle/>
                    <a:p>
                      <a:pPr algn="l" fontAlgn="ctr"/>
                      <a:r>
                        <a:rPr lang="it-IT" sz="1200" b="0" i="0" u="none" strike="noStrike" dirty="0">
                          <a:solidFill>
                            <a:schemeClr val="tx1"/>
                          </a:solidFill>
                          <a:effectLst/>
                          <a:latin typeface="Helvetica"/>
                        </a:rPr>
                        <a:t>Nessuna </a:t>
                      </a:r>
                    </a:p>
                  </a:txBody>
                  <a:tcPr marL="9939" marR="9939" marT="99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B44B"/>
                    </a:solidFill>
                  </a:tcPr>
                </a:tc>
              </a:tr>
            </a:tbl>
          </a:graphicData>
        </a:graphic>
      </p:graphicFrame>
    </p:spTree>
    <p:extLst>
      <p:ext uri="{BB962C8B-B14F-4D97-AF65-F5344CB8AC3E}">
        <p14:creationId xmlns:p14="http://schemas.microsoft.com/office/powerpoint/2010/main" val="23661872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Economia Circolare.png"/>
          <p:cNvPicPr>
            <a:picLocks noChangeAspect="1"/>
          </p:cNvPicPr>
          <p:nvPr/>
        </p:nvPicPr>
        <p:blipFill rotWithShape="1">
          <a:blip r:embed="rId2">
            <a:extLst>
              <a:ext uri="{28A0092B-C50C-407E-A947-70E740481C1C}">
                <a14:useLocalDpi xmlns:a14="http://schemas.microsoft.com/office/drawing/2010/main" val="0"/>
              </a:ext>
            </a:extLst>
          </a:blip>
          <a:srcRect t="14114"/>
          <a:stretch/>
        </p:blipFill>
        <p:spPr>
          <a:xfrm>
            <a:off x="2849423" y="3200597"/>
            <a:ext cx="3695687" cy="3388323"/>
          </a:xfrm>
          <a:prstGeom prst="rect">
            <a:avLst/>
          </a:prstGeom>
        </p:spPr>
      </p:pic>
      <p:grpSp>
        <p:nvGrpSpPr>
          <p:cNvPr id="7" name="Gruppo 6"/>
          <p:cNvGrpSpPr/>
          <p:nvPr/>
        </p:nvGrpSpPr>
        <p:grpSpPr>
          <a:xfrm>
            <a:off x="591517" y="1786465"/>
            <a:ext cx="7960967" cy="1300771"/>
            <a:chOff x="648207" y="883279"/>
            <a:chExt cx="7207657" cy="1299873"/>
          </a:xfrm>
        </p:grpSpPr>
        <p:pic>
          <p:nvPicPr>
            <p:cNvPr id="5" name="Immagine 4" descr="Economia Lineare.png"/>
            <p:cNvPicPr>
              <a:picLocks noChangeAspect="1"/>
            </p:cNvPicPr>
            <p:nvPr/>
          </p:nvPicPr>
          <p:blipFill rotWithShape="1">
            <a:blip r:embed="rId3">
              <a:extLst>
                <a:ext uri="{28A0092B-C50C-407E-A947-70E740481C1C}">
                  <a14:useLocalDpi xmlns:a14="http://schemas.microsoft.com/office/drawing/2010/main" val="0"/>
                </a:ext>
              </a:extLst>
            </a:blip>
            <a:srcRect t="-7987" b="-1"/>
            <a:stretch/>
          </p:blipFill>
          <p:spPr>
            <a:xfrm>
              <a:off x="648207" y="883279"/>
              <a:ext cx="7207657" cy="1299873"/>
            </a:xfrm>
            <a:prstGeom prst="rect">
              <a:avLst/>
            </a:prstGeom>
          </p:spPr>
        </p:pic>
        <p:sp>
          <p:nvSpPr>
            <p:cNvPr id="6" name="CasellaDiTesto 5"/>
            <p:cNvSpPr txBox="1"/>
            <p:nvPr/>
          </p:nvSpPr>
          <p:spPr>
            <a:xfrm>
              <a:off x="3251057" y="895361"/>
              <a:ext cx="2412608" cy="461346"/>
            </a:xfrm>
            <a:prstGeom prst="rect">
              <a:avLst/>
            </a:prstGeom>
            <a:solidFill>
              <a:srgbClr val="083E2A"/>
            </a:solidFill>
          </p:spPr>
          <p:txBody>
            <a:bodyPr wrap="none" rtlCol="0">
              <a:spAutoFit/>
            </a:bodyPr>
            <a:lstStyle/>
            <a:p>
              <a:r>
                <a:rPr lang="it-IT" sz="2400" dirty="0" smtClean="0">
                  <a:solidFill>
                    <a:srgbClr val="FFD709"/>
                  </a:solidFill>
                </a:rPr>
                <a:t>Economia LINEARE</a:t>
              </a:r>
              <a:endParaRPr lang="it-IT" sz="2400" dirty="0">
                <a:solidFill>
                  <a:srgbClr val="FFD709"/>
                </a:solidFill>
              </a:endParaRPr>
            </a:p>
          </p:txBody>
        </p:sp>
      </p:grpSp>
      <p:sp>
        <p:nvSpPr>
          <p:cNvPr id="8" name="CasellaDiTesto 7"/>
          <p:cNvSpPr txBox="1"/>
          <p:nvPr/>
        </p:nvSpPr>
        <p:spPr>
          <a:xfrm>
            <a:off x="3885637" y="4512260"/>
            <a:ext cx="1669898" cy="830997"/>
          </a:xfrm>
          <a:prstGeom prst="rect">
            <a:avLst/>
          </a:prstGeom>
          <a:noFill/>
        </p:spPr>
        <p:txBody>
          <a:bodyPr wrap="none" rtlCol="0">
            <a:spAutoFit/>
          </a:bodyPr>
          <a:lstStyle/>
          <a:p>
            <a:pPr algn="ctr"/>
            <a:r>
              <a:rPr lang="it-IT" sz="2400" dirty="0" smtClean="0">
                <a:solidFill>
                  <a:srgbClr val="FFD709"/>
                </a:solidFill>
              </a:rPr>
              <a:t>Economia</a:t>
            </a:r>
            <a:br>
              <a:rPr lang="it-IT" sz="2400" dirty="0" smtClean="0">
                <a:solidFill>
                  <a:srgbClr val="FFD709"/>
                </a:solidFill>
              </a:rPr>
            </a:br>
            <a:r>
              <a:rPr lang="it-IT" sz="2400" dirty="0" smtClean="0">
                <a:solidFill>
                  <a:srgbClr val="FFD709"/>
                </a:solidFill>
              </a:rPr>
              <a:t>CIRCOLARE</a:t>
            </a:r>
            <a:endParaRPr lang="it-IT" sz="2400" dirty="0">
              <a:solidFill>
                <a:srgbClr val="FFD709"/>
              </a:solidFill>
            </a:endParaRPr>
          </a:p>
        </p:txBody>
      </p:sp>
      <p:sp>
        <p:nvSpPr>
          <p:cNvPr id="12" name="Titolo 1"/>
          <p:cNvSpPr>
            <a:spLocks noGrp="1"/>
          </p:cNvSpPr>
          <p:nvPr>
            <p:ph type="title"/>
          </p:nvPr>
        </p:nvSpPr>
        <p:spPr>
          <a:xfrm>
            <a:off x="914400" y="860834"/>
            <a:ext cx="7315200" cy="1154097"/>
          </a:xfrm>
        </p:spPr>
        <p:txBody>
          <a:bodyPr>
            <a:noAutofit/>
          </a:bodyPr>
          <a:lstStyle/>
          <a:p>
            <a:pPr algn="ctr"/>
            <a:r>
              <a:rPr lang="it-IT" sz="3200" dirty="0" smtClean="0"/>
              <a:t>RICORDIAMO CHE SONO SEMPRE </a:t>
            </a:r>
            <a:br>
              <a:rPr lang="it-IT" sz="3200" dirty="0" smtClean="0"/>
            </a:br>
            <a:r>
              <a:rPr lang="it-IT" sz="3200" dirty="0" smtClean="0"/>
              <a:t>DUE SONO LE POSSIBILITA’</a:t>
            </a:r>
            <a:br>
              <a:rPr lang="it-IT" sz="3200" dirty="0" smtClean="0"/>
            </a:br>
            <a:endParaRPr lang="it-IT" sz="3200" dirty="0"/>
          </a:p>
        </p:txBody>
      </p:sp>
      <p:pic>
        <p:nvPicPr>
          <p:cNvPr id="13" name="Immagine 12" descr="europa-verde@3x-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674" y="576128"/>
            <a:ext cx="570047" cy="570047"/>
          </a:xfrm>
          <a:prstGeom prst="rect">
            <a:avLst/>
          </a:prstGeom>
        </p:spPr>
      </p:pic>
    </p:spTree>
    <p:extLst>
      <p:ext uri="{BB962C8B-B14F-4D97-AF65-F5344CB8AC3E}">
        <p14:creationId xmlns:p14="http://schemas.microsoft.com/office/powerpoint/2010/main" val="4865897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Impostazioni personalizzate 3">
      <a:dk1>
        <a:sysClr val="windowText" lastClr="000000"/>
      </a:dk1>
      <a:lt1>
        <a:sysClr val="window" lastClr="FFFFFF"/>
      </a:lt1>
      <a:dk2>
        <a:srgbClr val="194431"/>
      </a:dk2>
      <a:lt2>
        <a:srgbClr val="FFD209"/>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1269</Words>
  <Application>Microsoft Macintosh PowerPoint</Application>
  <PresentationFormat>Presentazione su schermo (4:3)</PresentationFormat>
  <Paragraphs>206</Paragraphs>
  <Slides>19</Slides>
  <Notes>7</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Perspective</vt:lpstr>
      <vt:lpstr>Presentazione di PowerPoint</vt:lpstr>
      <vt:lpstr>Incontro pubblico sulla  realizzazione di un nuovo impianto di Rifiuti speciali non pericolosi costituiti  da inerti da realizzarsi  nel Comune di Cernusco sul Naviglio  </vt:lpstr>
      <vt:lpstr>CHI SIAMO </vt:lpstr>
      <vt:lpstr>IL PROGETTO – LA LOCALIZZAZIONE</vt:lpstr>
      <vt:lpstr>IL PROGETTO – LA FINALITA’</vt:lpstr>
      <vt:lpstr>IL PROGETTO – LE FASI</vt:lpstr>
      <vt:lpstr>IL PROGETTO – L’IMPIANTO</vt:lpstr>
      <vt:lpstr>IL PROGETTO – I RISCHI E L’IMPATTO</vt:lpstr>
      <vt:lpstr>RICORDIAMO CHE SONO SEMPRE  DUE SONO LE POSSIBILITA’ </vt:lpstr>
      <vt:lpstr>NOI SIAMO PER UNA ECONOMIA CIRCOLARE</vt:lpstr>
      <vt:lpstr>ECONOMIA CIRCOLARE ANCHE NELLE COSTRUZIONI</vt:lpstr>
      <vt:lpstr>ALLORA PERCHE SIAMO PREOCCUPATI ?</vt:lpstr>
      <vt:lpstr>NOI SIAMO PREOCCUPATI </vt:lpstr>
      <vt:lpstr>NOI SIAMO PREOCCUPATI </vt:lpstr>
      <vt:lpstr>COSA ABBIAMO FATTO FINORA</vt:lpstr>
      <vt:lpstr>COSA ABBIAMO FATTO FINORA </vt:lpstr>
      <vt:lpstr>COSA ABBIAMO FATTO FINORA </vt:lpstr>
      <vt:lpstr>COSA POSSIAMO FARE</vt:lpstr>
      <vt:lpstr>verdicassina@gmail.com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Procedimento VIA</dc:title>
  <dc:creator>Tommaso Chiarella</dc:creator>
  <cp:lastModifiedBy>Tommaso Chiarella</cp:lastModifiedBy>
  <cp:revision>42</cp:revision>
  <dcterms:created xsi:type="dcterms:W3CDTF">2019-07-08T11:19:47Z</dcterms:created>
  <dcterms:modified xsi:type="dcterms:W3CDTF">2019-07-10T11:03:54Z</dcterms:modified>
</cp:coreProperties>
</file>